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  <p:sldMasterId id="2147483962" r:id="rId2"/>
  </p:sldMasterIdLst>
  <p:notesMasterIdLst>
    <p:notesMasterId r:id="rId49"/>
  </p:notesMasterIdLst>
  <p:sldIdLst>
    <p:sldId id="333" r:id="rId3"/>
    <p:sldId id="437" r:id="rId4"/>
    <p:sldId id="335" r:id="rId5"/>
    <p:sldId id="445" r:id="rId6"/>
    <p:sldId id="446" r:id="rId7"/>
    <p:sldId id="447" r:id="rId8"/>
    <p:sldId id="448" r:id="rId9"/>
    <p:sldId id="449" r:id="rId10"/>
    <p:sldId id="340" r:id="rId11"/>
    <p:sldId id="436" r:id="rId12"/>
    <p:sldId id="411" r:id="rId13"/>
    <p:sldId id="346" r:id="rId14"/>
    <p:sldId id="419" r:id="rId15"/>
    <p:sldId id="435" r:id="rId16"/>
    <p:sldId id="389" r:id="rId17"/>
    <p:sldId id="390" r:id="rId18"/>
    <p:sldId id="463" r:id="rId19"/>
    <p:sldId id="392" r:id="rId20"/>
    <p:sldId id="393" r:id="rId21"/>
    <p:sldId id="462" r:id="rId22"/>
    <p:sldId id="395" r:id="rId23"/>
    <p:sldId id="396" r:id="rId24"/>
    <p:sldId id="397" r:id="rId25"/>
    <p:sldId id="398" r:id="rId26"/>
    <p:sldId id="461" r:id="rId27"/>
    <p:sldId id="421" r:id="rId28"/>
    <p:sldId id="460" r:id="rId29"/>
    <p:sldId id="459" r:id="rId30"/>
    <p:sldId id="457" r:id="rId31"/>
    <p:sldId id="458" r:id="rId32"/>
    <p:sldId id="450" r:id="rId33"/>
    <p:sldId id="451" r:id="rId34"/>
    <p:sldId id="452" r:id="rId35"/>
    <p:sldId id="456" r:id="rId36"/>
    <p:sldId id="453" r:id="rId37"/>
    <p:sldId id="454" r:id="rId38"/>
    <p:sldId id="455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34" r:id="rId47"/>
    <p:sldId id="388" r:id="rId4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9933"/>
    <a:srgbClr val="00CCFF"/>
    <a:srgbClr val="0066FF"/>
    <a:srgbClr val="FF6600"/>
    <a:srgbClr val="008000"/>
    <a:srgbClr val="660066"/>
    <a:srgbClr val="FF33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77410" autoAdjust="0"/>
  </p:normalViewPr>
  <p:slideViewPr>
    <p:cSldViewPr>
      <p:cViewPr>
        <p:scale>
          <a:sx n="80" d="100"/>
          <a:sy n="80" d="100"/>
        </p:scale>
        <p:origin x="-11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91723320924097E-2"/>
          <c:y val="0.14564699542716705"/>
          <c:w val="0.76831417247275124"/>
          <c:h val="0.756675429584416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7516136219948949E-3"/>
                  <c:y val="7.083146732595518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525386.69999999995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-2.8758068109974474E-3"/>
                  <c:y val="-6.045518821624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496394.2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109952"/>
        <c:axId val="104111488"/>
      </c:barChart>
      <c:catAx>
        <c:axId val="1041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111488"/>
        <c:crosses val="autoZero"/>
        <c:auto val="1"/>
        <c:lblAlgn val="ctr"/>
        <c:lblOffset val="100"/>
        <c:noMultiLvlLbl val="0"/>
      </c:catAx>
      <c:valAx>
        <c:axId val="104111488"/>
        <c:scaling>
          <c:orientation val="minMax"/>
          <c:max val="475000"/>
          <c:min val="4000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4109952"/>
        <c:crosses val="autoZero"/>
        <c:crossBetween val="between"/>
        <c:majorUnit val="1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3.4193906194892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44193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-9.0467006420535219E-5"/>
                  <c:y val="-2.6782319741625043E-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41914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65248"/>
        <c:axId val="32944512"/>
      </c:barChart>
      <c:catAx>
        <c:axId val="3216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944512"/>
        <c:crosses val="autoZero"/>
        <c:auto val="1"/>
        <c:lblAlgn val="ctr"/>
        <c:lblOffset val="100"/>
        <c:noMultiLvlLbl val="0"/>
      </c:catAx>
      <c:valAx>
        <c:axId val="32944512"/>
        <c:scaling>
          <c:orientation val="minMax"/>
          <c:min val="30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216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09438879849004"/>
          <c:y val="0.2744530910706891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660066"/>
              </a:solidFill>
            </c:spPr>
          </c:dPt>
          <c:dPt>
            <c:idx val="2"/>
            <c:bubble3D val="0"/>
            <c:spPr>
              <a:solidFill>
                <a:srgbClr val="0033CC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002060"/>
              </a:solidFill>
            </c:spPr>
          </c:dPt>
          <c:dPt>
            <c:idx val="5"/>
            <c:bubble3D val="0"/>
            <c:spPr>
              <a:solidFill>
                <a:srgbClr val="008000"/>
              </a:solidFill>
            </c:spPr>
          </c:dPt>
          <c:dPt>
            <c:idx val="6"/>
            <c:bubble3D val="0"/>
            <c:spPr>
              <a:solidFill>
                <a:srgbClr val="FFD03B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008000"/>
              </a:solidFill>
            </c:spPr>
          </c:dPt>
          <c:dPt>
            <c:idx val="9"/>
            <c:bubble3D val="0"/>
            <c:spPr>
              <a:solidFill>
                <a:srgbClr val="9933FF"/>
              </a:solidFill>
            </c:spPr>
          </c:dPt>
          <c:dPt>
            <c:idx val="11"/>
            <c:bubble3D val="0"/>
            <c:spPr>
              <a:solidFill>
                <a:srgbClr val="CCCCFF"/>
              </a:solidFill>
            </c:spPr>
          </c:dPt>
          <c:dPt>
            <c:idx val="12"/>
            <c:bubble3D val="0"/>
            <c:spPr>
              <a:solidFill>
                <a:srgbClr val="92D050"/>
              </a:solidFill>
            </c:spPr>
          </c:dPt>
          <c:dPt>
            <c:idx val="13"/>
            <c:bubble3D val="0"/>
            <c:spPr>
              <a:solidFill>
                <a:srgbClr val="990033"/>
              </a:solidFill>
            </c:spPr>
          </c:dPt>
          <c:dLbls>
            <c:dLbl>
              <c:idx val="0"/>
              <c:layout>
                <c:manualLayout>
                  <c:x val="-0.15243076519925422"/>
                  <c:y val="5.214051342780095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2400" dirty="0" smtClean="0">
                        <a:solidFill>
                          <a:schemeClr val="bg1"/>
                        </a:solidFill>
                      </a:rPr>
                      <a:t>000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59039521513701E-2"/>
                  <c:y val="-9.762788351799295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228824978177381E-2"/>
                  <c:y val="-4.30613454565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76090024274891E-2"/>
                  <c:y val="-3.133143034612315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587207253785093E-2"/>
                  <c:y val="2.449459529749219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8271144036361E-2"/>
                  <c:y val="6.403660325620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64524036750528E-2"/>
                  <c:y val="8.8677804738867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304718111976147E-2"/>
                  <c:y val="8.2618818868610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19053225940676E-2"/>
                  <c:y val="3.717863419216047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9923129496211809E-3"/>
                  <c:y val="-8.0166282029269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1879082334568622E-3"/>
                  <c:y val="2.1023547888618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1460778602679626E-3"/>
                  <c:y val="-2.2708966680469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0204194192085072E-3"/>
                  <c:y val="-2.480469341790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4668880504124352E-3"/>
                  <c:y val="-1.421543439617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5005183425079817E-2"/>
                  <c:y val="0.11641446404944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Фестиваль сельских поселений - 1000</c:v>
                </c:pt>
                <c:pt idx="1">
                  <c:v>Краевые фестивали, конкурсы - 410</c:v>
                </c:pt>
                <c:pt idx="2">
                  <c:v>Обновление книжных фондов - 100</c:v>
                </c:pt>
                <c:pt idx="3">
                  <c:v>Фестиваль "Свежий ветер" - 150</c:v>
                </c:pt>
                <c:pt idx="4">
                  <c:v>Фестиваль  "Цветущий май" - 150</c:v>
                </c:pt>
                <c:pt idx="5">
                  <c:v>Творческий тур "Нам нет преград" - 100</c:v>
                </c:pt>
                <c:pt idx="6">
                  <c:v>Фестиваль "Оса - акватория Беринга" - 150</c:v>
                </c:pt>
                <c:pt idx="7">
                  <c:v> "Маршрутами Великой Северной экспедиции" - 100</c:v>
                </c:pt>
                <c:pt idx="8">
                  <c:v>Прочие мероприятия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1000</c:v>
                </c:pt>
                <c:pt idx="1">
                  <c:v>410</c:v>
                </c:pt>
                <c:pt idx="2">
                  <c:v>100</c:v>
                </c:pt>
                <c:pt idx="3">
                  <c:v>150</c:v>
                </c:pt>
                <c:pt idx="4">
                  <c:v>150</c:v>
                </c:pt>
                <c:pt idx="5" formatCode="0">
                  <c:v>100</c:v>
                </c:pt>
                <c:pt idx="6">
                  <c:v>150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tr"/>
      <c:layout>
        <c:manualLayout>
          <c:xMode val="edge"/>
          <c:yMode val="edge"/>
          <c:x val="0.68931397745320755"/>
          <c:y val="3.4071340558119806E-2"/>
          <c:w val="0.30225355049125235"/>
          <c:h val="0.95270096251931602"/>
        </c:manualLayout>
      </c:layout>
      <c:overlay val="0"/>
      <c:spPr>
        <a:noFill/>
        <a:ln w="38100"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  <c:txPr>
        <a:bodyPr/>
        <a:lstStyle/>
        <a:p>
          <a:pPr>
            <a:defRPr sz="1600" b="0" i="0" kern="1500" spc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39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1.4426454163860892E-3"/>
                  <c:y val="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39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02240"/>
        <c:axId val="123286656"/>
      </c:barChart>
      <c:catAx>
        <c:axId val="1230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286656"/>
        <c:crosses val="autoZero"/>
        <c:auto val="1"/>
        <c:lblAlgn val="ctr"/>
        <c:lblOffset val="100"/>
        <c:noMultiLvlLbl val="0"/>
      </c:catAx>
      <c:valAx>
        <c:axId val="123286656"/>
        <c:scaling>
          <c:orientation val="minMax"/>
          <c:max val="4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none"/>
        <c:minorTickMark val="none"/>
        <c:tickLblPos val="nextTo"/>
        <c:crossAx val="123002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11583312997249"/>
          <c:y val="7.6313645131270549E-2"/>
          <c:w val="0.74953214861975659"/>
          <c:h val="0.7428091732278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7909670190118383E-3"/>
                  <c:y val="-9.8396226183085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18038.7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1.4972964955953464E-3"/>
                  <c:y val="-2.003110341412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17749.7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36576"/>
        <c:axId val="123338112"/>
      </c:barChart>
      <c:catAx>
        <c:axId val="1233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338112"/>
        <c:crosses val="autoZero"/>
        <c:auto val="1"/>
        <c:lblAlgn val="ctr"/>
        <c:lblOffset val="100"/>
        <c:noMultiLvlLbl val="0"/>
      </c:catAx>
      <c:valAx>
        <c:axId val="123338112"/>
        <c:scaling>
          <c:orientation val="minMax"/>
          <c:min val="10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33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9697263186969"/>
          <c:y val="0.21356347185052574"/>
          <c:w val="0.46413078697760723"/>
          <c:h val="0.73728024593610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66FF99"/>
              </a:solidFill>
            </c:spPr>
          </c:dPt>
          <c:dPt>
            <c:idx val="6"/>
            <c:bubble3D val="0"/>
            <c:spPr>
              <a:solidFill>
                <a:srgbClr val="FFD03B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CC99FF"/>
              </a:solidFill>
            </c:spPr>
          </c:dPt>
          <c:dPt>
            <c:idx val="11"/>
            <c:bubble3D val="0"/>
          </c:dPt>
          <c:dPt>
            <c:idx val="12"/>
            <c:bubble3D val="0"/>
            <c:explosion val="7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386193055361281E-2"/>
                  <c:y val="0.1322346040313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988863382443816E-2"/>
                  <c:y val="-4.116455414939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996310074170342E-3"/>
                  <c:y val="-1.622077153171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594240068274258E-3"/>
                  <c:y val="2.7782426425193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26258319596445E-3"/>
                  <c:y val="2.187274550366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07688466857065E-3"/>
                  <c:y val="4.7517575403014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042721869184692E-2"/>
                  <c:y val="-5.3879386116029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208193972530951E-3"/>
                  <c:y val="2.8110449049964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8327909402051416E-3"/>
                  <c:y val="8.2439855487224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1615306632596375E-3"/>
                  <c:y val="5.2258609802848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3999567974135109E-2"/>
                  <c:y val="2.6129304901424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6.719305493834018E-3"/>
                  <c:y val="2.001043484619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8433607203366294E-2"/>
                  <c:y val="5.1863084129892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4902671404566157E-2"/>
                  <c:y val="9.389340003009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Соревнования по футболу - 505</c:v>
                </c:pt>
                <c:pt idx="1">
                  <c:v>Соревнования по волейболу - 393</c:v>
                </c:pt>
                <c:pt idx="2">
                  <c:v>Готов к труду и обороне - 390</c:v>
                </c:pt>
                <c:pt idx="3">
                  <c:v>Соревнования по лыжным гонкам - 110</c:v>
                </c:pt>
                <c:pt idx="4">
                  <c:v>Соревнования по плаванию - 108</c:v>
                </c:pt>
                <c:pt idx="5">
                  <c:v>Спартакиада учащихся и предприятий- 170</c:v>
                </c:pt>
                <c:pt idx="6">
                  <c:v>Краевые сельские "Спортивные игры" - 160</c:v>
                </c:pt>
                <c:pt idx="7">
                  <c:v>Соревнования по гиревому спорту -70</c:v>
                </c:pt>
                <c:pt idx="8">
                  <c:v>Соревнования по хоккею - 70</c:v>
                </c:pt>
                <c:pt idx="9">
                  <c:v>Массовые мероприятия - 101</c:v>
                </c:pt>
                <c:pt idx="10">
                  <c:v>Соревнования по спортивному туризму и ориентированию - 115</c:v>
                </c:pt>
                <c:pt idx="11">
                  <c:v>Соревнования по боксу - 18</c:v>
                </c:pt>
                <c:pt idx="12">
                  <c:v>Соревнования по вольной борьбе - 55</c:v>
                </c:pt>
                <c:pt idx="13">
                  <c:v>Соревнования по пауэрлифтингу - 25</c:v>
                </c:pt>
                <c:pt idx="14">
                  <c:v>Соревнования для лиц с огран. возможн. - 175</c:v>
                </c:pt>
                <c:pt idx="15">
                  <c:v>Прочие мероприятия - 100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505</c:v>
                </c:pt>
                <c:pt idx="1">
                  <c:v>393</c:v>
                </c:pt>
                <c:pt idx="2">
                  <c:v>390</c:v>
                </c:pt>
                <c:pt idx="3">
                  <c:v>110</c:v>
                </c:pt>
                <c:pt idx="4">
                  <c:v>108</c:v>
                </c:pt>
                <c:pt idx="5">
                  <c:v>170</c:v>
                </c:pt>
                <c:pt idx="6">
                  <c:v>160</c:v>
                </c:pt>
                <c:pt idx="7">
                  <c:v>70</c:v>
                </c:pt>
                <c:pt idx="8">
                  <c:v>70</c:v>
                </c:pt>
                <c:pt idx="9">
                  <c:v>101</c:v>
                </c:pt>
                <c:pt idx="10">
                  <c:v>115</c:v>
                </c:pt>
                <c:pt idx="11">
                  <c:v>18</c:v>
                </c:pt>
                <c:pt idx="12">
                  <c:v>55</c:v>
                </c:pt>
                <c:pt idx="13">
                  <c:v>25</c:v>
                </c:pt>
                <c:pt idx="14">
                  <c:v>175</c:v>
                </c:pt>
                <c:pt idx="1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7374061804487"/>
          <c:y val="0"/>
          <c:w val="0.32262593819551294"/>
          <c:h val="1"/>
        </c:manualLayout>
      </c:layout>
      <c:overlay val="0"/>
      <c:txPr>
        <a:bodyPr/>
        <a:lstStyle/>
        <a:p>
          <a:pPr>
            <a:defRPr sz="1400" b="0" i="0" kern="100" spc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03043826129498E-2"/>
          <c:y val="4.4092323075213866E-2"/>
          <c:w val="0.94204040354059626"/>
          <c:h val="0.90409272707072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4.4462846798534444E-3"/>
                  <c:y val="1.3491081014472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265</c:v>
                </c:pt>
                <c:pt idx="2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2.9641897865689995E-3"/>
                  <c:y val="1.798810801929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236</c:v>
                </c:pt>
                <c:pt idx="2">
                  <c:v>20.2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197</c:v>
                </c:pt>
                <c:pt idx="2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38080"/>
        <c:axId val="124252160"/>
      </c:barChart>
      <c:catAx>
        <c:axId val="1242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252160"/>
        <c:crosses val="autoZero"/>
        <c:auto val="1"/>
        <c:lblAlgn val="ctr"/>
        <c:lblOffset val="100"/>
        <c:noMultiLvlLbl val="0"/>
      </c:catAx>
      <c:valAx>
        <c:axId val="1242521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4238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940119165097426"/>
          <c:y val="4.549052630515785E-3"/>
          <c:w val="0.15577785941618064"/>
          <c:h val="0.30947508357657227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5538.6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5538.6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94656"/>
        <c:axId val="124296192"/>
      </c:barChart>
      <c:catAx>
        <c:axId val="1242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4296192"/>
        <c:crosses val="autoZero"/>
        <c:auto val="1"/>
        <c:lblAlgn val="ctr"/>
        <c:lblOffset val="100"/>
        <c:noMultiLvlLbl val="0"/>
      </c:catAx>
      <c:valAx>
        <c:axId val="124296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429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1931126109954E-2"/>
          <c:y val="6.6321515887772284E-2"/>
          <c:w val="0.6852679436293585"/>
          <c:h val="0.79529117760008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0"/>
                  <c:y val="-1.2532433015625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59.9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0"/>
                  <c:y val="-1.2532433015625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60.5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21248"/>
        <c:axId val="124422784"/>
      </c:barChart>
      <c:catAx>
        <c:axId val="1244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422784"/>
        <c:crosses val="autoZero"/>
        <c:auto val="1"/>
        <c:lblAlgn val="ctr"/>
        <c:lblOffset val="100"/>
        <c:noMultiLvlLbl val="0"/>
      </c:catAx>
      <c:valAx>
        <c:axId val="124422784"/>
        <c:scaling>
          <c:orientation val="minMax"/>
          <c:max val="8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442124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887723778457012"/>
          <c:y val="0.32502552537538093"/>
          <c:w val="0.16269831643896376"/>
          <c:h val="0.52122553379612335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525386.69999999995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-2.6285687477664065E-3"/>
                  <c:y val="0.151764702911797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496394.2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93920"/>
        <c:axId val="125399808"/>
      </c:barChart>
      <c:catAx>
        <c:axId val="125393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399808"/>
        <c:crosses val="autoZero"/>
        <c:auto val="1"/>
        <c:lblAlgn val="ctr"/>
        <c:lblOffset val="100"/>
        <c:noMultiLvlLbl val="0"/>
      </c:catAx>
      <c:valAx>
        <c:axId val="125399808"/>
        <c:scaling>
          <c:orientation val="minMax"/>
          <c:max val="475000"/>
          <c:min val="4000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25393920"/>
        <c:crosses val="autoZero"/>
        <c:crossBetween val="between"/>
        <c:majorUnit val="1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99999999999997E-2"/>
          <c:y val="9.2592592592592587E-2"/>
          <c:w val="0.86095975503062117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5959208223972004E-2"/>
                  <c:y val="-5.278980752405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8530183727034E-2"/>
                  <c:y val="-0.10179060950714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16274512303734"/>
                  <c:y val="1.6408769290169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118899357266314"/>
                  <c:y val="-5.753859297797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Лист1!$D$2:$D$5</c:f>
              <c:numCache>
                <c:formatCode>General</c:formatCode>
                <c:ptCount val="4"/>
                <c:pt idx="0">
                  <c:v>17.3</c:v>
                </c:pt>
                <c:pt idx="1">
                  <c:v>8.6999999999999993</c:v>
                </c:pt>
                <c:pt idx="2">
                  <c:v>61.4</c:v>
                </c:pt>
                <c:pt idx="3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27116783057409E-2"/>
          <c:y val="8.5247862935291532E-2"/>
          <c:w val="0.81403416541750862"/>
          <c:h val="0.83927131383159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20</c:v>
                </c:pt>
                <c:pt idx="2">
                  <c:v>83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1.7967100877680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20</c:v>
                </c:pt>
                <c:pt idx="2">
                  <c:v>88.5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25</c:v>
                </c:pt>
                <c:pt idx="2">
                  <c:v>82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06720"/>
        <c:axId val="104790272"/>
      </c:barChart>
      <c:catAx>
        <c:axId val="10420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790272"/>
        <c:crosses val="autoZero"/>
        <c:auto val="1"/>
        <c:lblAlgn val="ctr"/>
        <c:lblOffset val="100"/>
        <c:noMultiLvlLbl val="0"/>
      </c:catAx>
      <c:valAx>
        <c:axId val="104790272"/>
        <c:scaling>
          <c:orientation val="minMax"/>
          <c:max val="1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42067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7892729659815039"/>
          <c:y val="0.30676989589976261"/>
          <c:w val="0.12107270340184957"/>
          <c:h val="0.56282943604605484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646083940629"/>
          <c:y val="0.6576038334921851"/>
          <c:w val="0.66898512685914246"/>
          <c:h val="0.138406605424321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25514496"/>
        <c:axId val="125516032"/>
      </c:barChart>
      <c:catAx>
        <c:axId val="1255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516032"/>
        <c:crosses val="autoZero"/>
        <c:auto val="1"/>
        <c:lblAlgn val="ctr"/>
        <c:lblOffset val="100"/>
        <c:noMultiLvlLbl val="0"/>
      </c:catAx>
      <c:valAx>
        <c:axId val="12551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51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0661734222022"/>
          <c:y val="3.1354540853485414E-2"/>
          <c:w val="0.70219615096732313"/>
          <c:h val="0.84429878161685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97803849032676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4039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14540.7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8.9341154709803045E-3"/>
                  <c:y val="9.223236207375147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14531.5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5183872"/>
        <c:axId val="125185408"/>
      </c:barChart>
      <c:catAx>
        <c:axId val="12518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185408"/>
        <c:crosses val="autoZero"/>
        <c:auto val="1"/>
        <c:lblAlgn val="ctr"/>
        <c:lblOffset val="100"/>
        <c:noMultiLvlLbl val="0"/>
      </c:catAx>
      <c:valAx>
        <c:axId val="125185408"/>
        <c:scaling>
          <c:orientation val="minMax"/>
          <c:max val="15000"/>
          <c:min val="5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5183872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6929230085546"/>
          <c:y val="0.24390060243287709"/>
          <c:w val="0.60190931166378336"/>
          <c:h val="0.6271804283535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9441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5291136"/>
        <c:axId val="125313408"/>
      </c:barChart>
      <c:catAx>
        <c:axId val="1252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313408"/>
        <c:crosses val="autoZero"/>
        <c:auto val="1"/>
        <c:lblAlgn val="ctr"/>
        <c:lblOffset val="100"/>
        <c:noMultiLvlLbl val="0"/>
      </c:catAx>
      <c:valAx>
        <c:axId val="125313408"/>
        <c:scaling>
          <c:orientation val="minMax"/>
          <c:max val="15000"/>
          <c:min val="5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5291136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621892379524101E-2"/>
          <c:y val="3.8909953121444456E-2"/>
          <c:w val="0.8354170687399185"/>
          <c:h val="0.89767879986887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-1.4054120092566905E-2"/>
                  <c:y val="2.122361079351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35.700000000000003</c:v>
                </c:pt>
                <c:pt idx="2">
                  <c:v>11.5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8.4324720555401123E-3"/>
                  <c:y val="1.061180539675757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30</c:v>
                </c:pt>
                <c:pt idx="2">
                  <c:v>16.5</c:v>
                </c:pt>
                <c:pt idx="3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2.2486592148106964E-2"/>
                  <c:y val="2.82981477246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7.6</c:v>
                </c:pt>
                <c:pt idx="1">
                  <c:v>38.700000000000003</c:v>
                </c:pt>
                <c:pt idx="2">
                  <c:v>16.399999999999999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98016"/>
        <c:axId val="126999552"/>
      </c:barChart>
      <c:catAx>
        <c:axId val="1269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999552"/>
        <c:crosses val="autoZero"/>
        <c:auto val="1"/>
        <c:lblAlgn val="ctr"/>
        <c:lblOffset val="100"/>
        <c:noMultiLvlLbl val="0"/>
      </c:catAx>
      <c:valAx>
        <c:axId val="1269995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98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06602116572609"/>
          <c:y val="0.16182501884918454"/>
          <c:w val="9.2906918787990372E-2"/>
          <c:h val="0.69757329457007011"/>
        </c:manualLayout>
      </c:layout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55840"/>
        <c:axId val="140357632"/>
      </c:barChart>
      <c:catAx>
        <c:axId val="1403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57632"/>
        <c:crosses val="autoZero"/>
        <c:auto val="1"/>
        <c:lblAlgn val="ctr"/>
        <c:lblOffset val="100"/>
        <c:noMultiLvlLbl val="0"/>
      </c:catAx>
      <c:valAx>
        <c:axId val="1403576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0355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3109483478081E-2"/>
          <c:y val="6.0626944228419063E-2"/>
          <c:w val="0.9246546408709404"/>
          <c:h val="0.74973961226530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48 958,5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48958.5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47 585,7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47585.7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446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755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77"/>
        <c:axId val="138128384"/>
        <c:axId val="138138368"/>
      </c:barChart>
      <c:catAx>
        <c:axId val="1381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138368"/>
        <c:crosses val="autoZero"/>
        <c:auto val="1"/>
        <c:lblAlgn val="ctr"/>
        <c:lblOffset val="100"/>
        <c:noMultiLvlLbl val="0"/>
      </c:catAx>
      <c:valAx>
        <c:axId val="138138368"/>
        <c:scaling>
          <c:orientation val="minMax"/>
          <c:max val="5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128384"/>
        <c:crosses val="autoZero"/>
        <c:crossBetween val="between"/>
        <c:majorUnit val="10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3434275170473E-2"/>
          <c:y val="0.14143831592012479"/>
          <c:w val="0.80718498562886531"/>
          <c:h val="0.77113030067259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  <c:pt idx="1">
                  <c:v>3.65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2.8971532275826779E-3"/>
                  <c:y val="1.463154992277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37248"/>
        <c:axId val="141259520"/>
      </c:barChart>
      <c:catAx>
        <c:axId val="1412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59520"/>
        <c:crosses val="autoZero"/>
        <c:auto val="1"/>
        <c:lblAlgn val="ctr"/>
        <c:lblOffset val="100"/>
        <c:noMultiLvlLbl val="0"/>
      </c:catAx>
      <c:valAx>
        <c:axId val="141259520"/>
        <c:scaling>
          <c:orientation val="minMax"/>
          <c:max val="7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1237248"/>
        <c:crosses val="autoZero"/>
        <c:crossBetween val="between"/>
        <c:majorUnit val="10"/>
        <c:minorUnit val="2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16 624,2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16624.2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-4.3711628991296219E-3"/>
                  <c:y val="-5.4713645152284877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15 714,1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15714.1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Столбец6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81"/>
        <c:axId val="141881344"/>
        <c:axId val="141882880"/>
      </c:barChart>
      <c:catAx>
        <c:axId val="1418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882880"/>
        <c:crosses val="autoZero"/>
        <c:auto val="1"/>
        <c:lblAlgn val="ctr"/>
        <c:lblOffset val="100"/>
        <c:noMultiLvlLbl val="0"/>
      </c:catAx>
      <c:valAx>
        <c:axId val="141882880"/>
        <c:scaling>
          <c:orientation val="minMax"/>
          <c:max val="17000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881344"/>
        <c:crosses val="autoZero"/>
        <c:crossBetween val="between"/>
        <c:majorUnit val="1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35779537040681E-2"/>
          <c:y val="6.2744650862533835E-2"/>
          <c:w val="0.77004593575624214"/>
          <c:h val="0.87451069827493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-1.1378664019410029E-2"/>
                  <c:y val="3.5975190838700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101.9</c:v>
                </c:pt>
                <c:pt idx="1">
                  <c:v>52</c:v>
                </c:pt>
                <c:pt idx="2">
                  <c:v>-8.1999999999999993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4.2668870125541604E-3"/>
                  <c:y val="-2.354766966142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52.1</c:v>
                </c:pt>
                <c:pt idx="2">
                  <c:v>-15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5.68933200970501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ru-RU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103.7</c:v>
                </c:pt>
                <c:pt idx="1">
                  <c:v>52.48</c:v>
                </c:pt>
                <c:pt idx="2">
                  <c:v>2.57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15040"/>
        <c:axId val="141275136"/>
      </c:barChart>
      <c:catAx>
        <c:axId val="1406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75136"/>
        <c:crosses val="autoZero"/>
        <c:auto val="1"/>
        <c:lblAlgn val="ctr"/>
        <c:lblOffset val="100"/>
        <c:noMultiLvlLbl val="0"/>
      </c:catAx>
      <c:valAx>
        <c:axId val="1412751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061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12484186344871"/>
          <c:y val="0.10909524105304436"/>
          <c:w val="0.14949649411714111"/>
          <c:h val="0.30300659242043165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19896856330744E-2"/>
          <c:y val="0.11807358680655279"/>
          <c:w val="0.80594915247826604"/>
          <c:h val="0.79904947178047325"/>
        </c:manualLayout>
      </c:layout>
      <c:pie3DChart>
        <c:varyColors val="1"/>
        <c:ser>
          <c:idx val="0"/>
          <c:order val="0"/>
          <c:tx>
            <c:strRef>
              <c:f>Бюджет!$B$10:$B$11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3399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</c:spPr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FF66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057711946624002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772196502495381"/>
                  <c:y val="-6.32689398247393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626557130888823E-2"/>
                  <c:y val="4.65565098992314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563845439570938E-2"/>
                  <c:y val="-3.71489983532872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2793720226106658E-2"/>
                  <c:y val="-0.318438690772578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4520308182844566E-2"/>
                  <c:y val="4.83605985509310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"/>
                  <c:y val="-1.7033980297171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124589146275273"/>
                  <c:y val="-6.0965326008663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1009210877175066E-2"/>
                  <c:y val="-4.1326667023543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4493337928843356"/>
                  <c:y val="-1.262615838607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Бюджет!$A$12:$A$21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безопасность,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Бюджет!$B$12:$B$21</c:f>
              <c:numCache>
                <c:formatCode>#,##0.00</c:formatCode>
                <c:ptCount val="10"/>
                <c:pt idx="0">
                  <c:v>69410080.680000007</c:v>
                </c:pt>
                <c:pt idx="1">
                  <c:v>2894521.72</c:v>
                </c:pt>
                <c:pt idx="2">
                  <c:v>82809122.150000006</c:v>
                </c:pt>
                <c:pt idx="3">
                  <c:v>24126690.960000001</c:v>
                </c:pt>
                <c:pt idx="4">
                  <c:v>499500342.44</c:v>
                </c:pt>
                <c:pt idx="5">
                  <c:v>14913765.039999999</c:v>
                </c:pt>
                <c:pt idx="6">
                  <c:v>5410604.6699999999</c:v>
                </c:pt>
                <c:pt idx="7">
                  <c:v>43213890.770000003</c:v>
                </c:pt>
                <c:pt idx="8">
                  <c:v>17749669.440000001</c:v>
                </c:pt>
                <c:pt idx="9">
                  <c:v>47772863.43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628924684696868"/>
                  <c:y val="3.755971558715698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451493312337276"/>
                  <c:y val="-7.730658132002427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Собственные средства</c:v>
                </c:pt>
                <c:pt idx="1">
                  <c:v>Средства вышестоящих бюджетов</c:v>
                </c:pt>
                <c:pt idx="2">
                  <c:v>Средства поселений</c:v>
                </c:pt>
                <c:pt idx="3">
                  <c:v>Средства ОАО "Лукойл-Пермь"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316878.8</c:v>
                </c:pt>
                <c:pt idx="1">
                  <c:v>472783.3</c:v>
                </c:pt>
                <c:pt idx="2">
                  <c:v>5661.5</c:v>
                </c:pt>
                <c:pt idx="3" formatCode="#,##0">
                  <c:v>12478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4162194538771E-2"/>
          <c:y val="1.7410167266444386E-3"/>
          <c:w val="0.82981449186607414"/>
          <c:h val="0.80236125516364609"/>
        </c:manualLayout>
      </c:layout>
      <c:pie3DChart>
        <c:varyColors val="1"/>
        <c:ser>
          <c:idx val="0"/>
          <c:order val="0"/>
          <c:tx>
            <c:strRef>
              <c:f>Бюджет!$B$2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0066FF"/>
              </a:solidFill>
            </c:spPr>
          </c:dPt>
          <c:dPt>
            <c:idx val="1"/>
            <c:bubble3D val="0"/>
            <c:explosion val="5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ysClr val="window" lastClr="FFFF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8114436560188965"/>
                  <c:y val="-0.2963491879436880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097283876670708"/>
                  <c:y val="5.32766375559176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3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Бюджет!$A$20:$A$23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Бюджет!$B$20:$B$23</c:f>
              <c:numCache>
                <c:formatCode>0.0</c:formatCode>
                <c:ptCount val="4"/>
                <c:pt idx="0">
                  <c:v>716.4</c:v>
                </c:pt>
                <c:pt idx="1">
                  <c:v>91.4</c:v>
                </c:pt>
                <c:pt idx="2">
                  <c:v>0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4.1787385942624732E-2"/>
          <c:y val="0.82213759558639543"/>
          <c:w val="0.9476508648797477"/>
          <c:h val="0.17786240441360454"/>
        </c:manualLayout>
      </c:layout>
      <c:overlay val="0"/>
      <c:txPr>
        <a:bodyPr/>
        <a:lstStyle/>
        <a:p>
          <a:pPr rtl="0"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44193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41914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356096"/>
        <c:axId val="104361984"/>
      </c:barChart>
      <c:catAx>
        <c:axId val="10435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361984"/>
        <c:crosses val="autoZero"/>
        <c:auto val="1"/>
        <c:lblAlgn val="ctr"/>
        <c:lblOffset val="100"/>
        <c:noMultiLvlLbl val="0"/>
      </c:catAx>
      <c:valAx>
        <c:axId val="104361984"/>
        <c:scaling>
          <c:orientation val="minMax"/>
          <c:max val="50000"/>
          <c:min val="10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4356096"/>
        <c:crosses val="autoZero"/>
        <c:crossBetween val="between"/>
        <c:majorUnit val="3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18038.7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17749.7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549952"/>
        <c:axId val="99551488"/>
      </c:barChart>
      <c:catAx>
        <c:axId val="995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551488"/>
        <c:crosses val="autoZero"/>
        <c:auto val="1"/>
        <c:lblAlgn val="ctr"/>
        <c:lblOffset val="100"/>
        <c:noMultiLvlLbl val="0"/>
      </c:catAx>
      <c:valAx>
        <c:axId val="99551488"/>
        <c:scaling>
          <c:orientation val="minMax"/>
          <c:max val="35000"/>
          <c:min val="10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99549952"/>
        <c:crosses val="autoZero"/>
        <c:crossBetween val="between"/>
        <c:majorUnit val="10000"/>
        <c:minorUnit val="4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5538.6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5538.6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572736"/>
        <c:axId val="99574528"/>
      </c:barChart>
      <c:catAx>
        <c:axId val="9957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574528"/>
        <c:crosses val="autoZero"/>
        <c:auto val="1"/>
        <c:lblAlgn val="ctr"/>
        <c:lblOffset val="100"/>
        <c:noMultiLvlLbl val="0"/>
      </c:catAx>
      <c:valAx>
        <c:axId val="99574528"/>
        <c:scaling>
          <c:orientation val="minMax"/>
          <c:max val="35000"/>
          <c:min val="10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99572736"/>
        <c:crosses val="autoZero"/>
        <c:crossBetween val="between"/>
        <c:majorUnit val="2500"/>
        <c:minorUnit val="4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0.89189</cdr:x>
      <cdr:y>0</cdr:y>
    </cdr:from>
    <cdr:to>
      <cdr:x>0.99474</cdr:x>
      <cdr:y>0.17656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22898" y="-1268760"/>
          <a:ext cx="890587" cy="371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0.01987</cdr:x>
      <cdr:y>0.69318</cdr:y>
    </cdr:from>
    <cdr:to>
      <cdr:x>0.22018</cdr:x>
      <cdr:y>0.95061</cdr:y>
    </cdr:to>
    <cdr:pic>
      <cdr:nvPicPr>
        <cdr:cNvPr id="9" name="Рисунок 8" descr="C:\Users\fau-5\Desktop\151579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9554" y="4392488"/>
          <a:ext cx="1810079" cy="16312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0.4422</cdr:x>
      <cdr:y>0.02665</cdr:y>
    </cdr:from>
    <cdr:to>
      <cdr:x>0.65735</cdr:x>
      <cdr:y>0.23864</cdr:y>
    </cdr:to>
    <cdr:pic>
      <cdr:nvPicPr>
        <cdr:cNvPr id="14" name="Рисунок 13" descr="C:\Users\fau-5\Desktop\phoca_thumb_m_Festpos2.jpg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95936" y="168889"/>
          <a:ext cx="1944216" cy="1343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0.01299</cdr:x>
      <cdr:y>0.01136</cdr:y>
    </cdr:from>
    <cdr:to>
      <cdr:x>0.32377</cdr:x>
      <cdr:y>0.30382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7426" y="72007"/>
          <a:ext cx="2808312" cy="185320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0.20718</cdr:x>
      <cdr:y>0</cdr:y>
    </cdr:from>
    <cdr:to>
      <cdr:x>0.37412</cdr:x>
      <cdr:y>0.21334</cdr:y>
    </cdr:to>
    <cdr:pic>
      <cdr:nvPicPr>
        <cdr:cNvPr id="8" name="Picture 8" descr="P101387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208" y="-1052736"/>
          <a:ext cx="1508552" cy="1213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0.03984</cdr:x>
      <cdr:y>0.02532</cdr:y>
    </cdr:from>
    <cdr:to>
      <cdr:x>0.19124</cdr:x>
      <cdr:y>0.19338</cdr:y>
    </cdr:to>
    <cdr:pic>
      <cdr:nvPicPr>
        <cdr:cNvPr id="10" name="Picture 13" descr="0_8d8db_14d63ca1_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60040" y="144016"/>
          <a:ext cx="1368126" cy="956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0.39843</cdr:x>
      <cdr:y>0</cdr:y>
    </cdr:from>
    <cdr:to>
      <cdr:x>0.57204</cdr:x>
      <cdr:y>0.2048</cdr:y>
    </cdr:to>
    <cdr:pic>
      <cdr:nvPicPr>
        <cdr:cNvPr id="11" name="Picture 2" descr="C:\Users\Администратор\Pictures\Кросс наций\P1030725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600400" y="-1052736"/>
          <a:ext cx="1568826" cy="1165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0.01998</cdr:x>
      <cdr:y>0.29114</cdr:y>
    </cdr:from>
    <cdr:to>
      <cdr:x>0.17138</cdr:x>
      <cdr:y>0.46897</cdr:y>
    </cdr:to>
    <cdr:pic>
      <cdr:nvPicPr>
        <cdr:cNvPr id="16" name="Picture 10" descr="P102088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0528" y="1656184"/>
          <a:ext cx="1368126" cy="1011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0.02072</cdr:x>
      <cdr:y>0.81013</cdr:y>
    </cdr:from>
    <cdr:to>
      <cdr:x>0.18811</cdr:x>
      <cdr:y>0.9874</cdr:y>
    </cdr:to>
    <cdr:pic>
      <cdr:nvPicPr>
        <cdr:cNvPr id="19" name="Picture 8" descr="DSC_026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01" y="4608512"/>
          <a:ext cx="1512685" cy="10084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0.87416</cdr:x>
      <cdr:y>0.65477</cdr:y>
    </cdr:from>
    <cdr:to>
      <cdr:x>0.97416</cdr:x>
      <cdr:y>0.78871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06260" y="1614041"/>
          <a:ext cx="504056" cy="33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4A34-3B9A-43CF-B40F-372463095DA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D066B-2AD9-4D15-844D-8108FE0B7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4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32500" lnSpcReduction="20000"/>
          </a:bodyPr>
          <a:lstStyle/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12F53-0FD7-4B19-87E9-5EDF768FD6A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9C02-B935-4DB5-9572-462A5939D9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453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6F48D55-D53E-4C0F-A091-98855FF01FD7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965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buFontTx/>
              <a:buChar char="-"/>
            </a:pP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1BA5-64FA-437F-BE3B-A481A77C8FB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3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1BA5-64FA-437F-BE3B-A481A77C8FB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3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7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7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7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7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009" algn="just"/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F946-364B-44C0-B3DA-30CF8F932DC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2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7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7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F946-364B-44C0-B3DA-30CF8F932DC0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6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F946-364B-44C0-B3DA-30CF8F932DC0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68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F946-364B-44C0-B3DA-30CF8F932DC0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6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altLang="ru-RU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541590"/>
            <a:ext cx="6408712" cy="4659644"/>
          </a:xfrm>
        </p:spPr>
        <p:txBody>
          <a:bodyPr>
            <a:noAutofit/>
          </a:bodyPr>
          <a:lstStyle/>
          <a:p>
            <a:pPr defTabSz="914200">
              <a:defRPr/>
            </a:pPr>
            <a:r>
              <a:rPr lang="ru-RU" sz="10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социально-ориентированным некоммерческим организациям </a:t>
            </a:r>
            <a:r>
              <a:rPr lang="ru-RU" sz="1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социально-значимых и спортивных мероприятий на </a:t>
            </a: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и израсходованы в сумме </a:t>
            </a: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878,0 тыс</a:t>
            </a:r>
            <a:r>
              <a:rPr lang="ru-RU" sz="1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руб.: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Осинская районная организация ветеранов (пенсионеров) войны и труда - 225,0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Осинская городская организация Пермской краевой организации общероссийской общественной организации «Всероссийское общество инвалидов» - 199,0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Осинское районное некоммерческое партнерство ветеранов войн, участников боевых действий «Гранит» - 190,0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Пермская краевая организация «Всероссийское общество слепых» (для </a:t>
            </a:r>
            <a:r>
              <a:rPr lang="ru-RU" sz="10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Осинской</a:t>
            </a: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местной организации Всероссийского общества слепых) - 100,0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РОООО «Союз пенсионеров» - 41,0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АНО «Мать защитника отечества» - 40,0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ОМОО «Центр психологической поддержки «Доверие» - 33,0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АНО  «Совет женщин» - 30,0 тыс. руб.</a:t>
            </a:r>
          </a:p>
          <a:p>
            <a:pPr defTabSz="914200">
              <a:defRPr/>
            </a:pPr>
            <a:r>
              <a:rPr lang="ru-RU" sz="1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ОГОО «Оса мастеровая» - 20,0 тыс. руб.</a:t>
            </a:r>
            <a:endParaRPr lang="ru-RU" sz="1000" i="1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8640" y="4724960"/>
            <a:ext cx="6669360" cy="4929197"/>
          </a:xfrm>
        </p:spPr>
        <p:txBody>
          <a:bodyPr>
            <a:normAutofit/>
          </a:bodyPr>
          <a:lstStyle/>
          <a:p>
            <a:pPr defTabSz="914200">
              <a:defRPr/>
            </a:pPr>
            <a:endParaRPr lang="ru-RU" altLang="ru-RU" b="1" i="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00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граждан, установленных федеральным законом от 12 января 1995 г. № 5-ФЗ «О ветеранах».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1462,7 тыс. руб., исполнение 1419,0 тыс. руб. (97,1% от плана). Были выданы и реализованы 2 жилищных сертификата инвалиду ВОВ. </a:t>
            </a:r>
          </a:p>
          <a:p>
            <a:pPr defTabSz="914200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граждан, установленных федеральным законом от 24 ноября 1995 года № 181-ФЗ «О социальной защите инвалидов в Российской Федерации».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1502,0 тыс. руб., средства поступили из краевого бюджета в сумме 1458,3 тыс. руб. Были выданы и реализованы 2 жилищных сертификата: 2 ветеранам боевых действий. Исполнение 97,1%.</a:t>
            </a:r>
          </a:p>
          <a:p>
            <a:pPr defTabSz="914200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</a:rPr>
              <a:t>3. </a:t>
            </a:r>
            <a:r>
              <a:rPr lang="ru-RU" sz="1400" b="1" dirty="0">
                <a:latin typeface="Times New Roman"/>
              </a:rPr>
              <a:t>Возмещение части процентной ставки по долгосрочным, среднесрочным и краткосрочным кредитам, взятым малыми формами хозяйствования. </a:t>
            </a:r>
            <a:r>
              <a:rPr lang="ru-RU" sz="1400" dirty="0">
                <a:latin typeface="Times New Roman"/>
              </a:rPr>
              <a:t>За счет средств федерального бюджета по субсидиям на возмещение части затрат по уплате % по кредитам, оформленным на ведение ЛПХ в сумме 369,9 тыс. руб., израсходовано 75,7 тыс. руб. Экономия образовалось в связи с заявительным характером субсидирования предпринимателей.</a:t>
            </a:r>
          </a:p>
          <a:p>
            <a:pPr defTabSz="914200">
              <a:defRPr/>
            </a:pPr>
            <a:r>
              <a:rPr lang="ru-RU" sz="1400" dirty="0">
                <a:latin typeface="Times New Roman"/>
              </a:rPr>
              <a:t>За счет средств краевого бюджета выделено 6,3 тыс. руб., исполнение 100%. 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/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07" indent="-288849" defTabSz="92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95" indent="-231079" defTabSz="92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554" indent="-231079" defTabSz="92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714" indent="-231079" defTabSz="92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870" indent="-231079" defTabSz="9275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031" indent="-231079" defTabSz="9275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188" indent="-231079" defTabSz="9275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346" indent="-231079" defTabSz="9275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31402E-E55E-4D96-A4B6-89B869F643E1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724960"/>
            <a:ext cx="6336703" cy="4476273"/>
          </a:xfrm>
        </p:spPr>
        <p:txBody>
          <a:bodyPr>
            <a:normAutofit fontScale="77500" lnSpcReduction="20000"/>
          </a:bodyPr>
          <a:lstStyle/>
          <a:p>
            <a:pPr defTabSz="914251" font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Проектирование, строительство (реконструкция), капитальный ремонт и ремонт автомобильных дорог общего пользования местного значения, находящихся на территории Пермского края,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профинансированы расходы в сумме 26 256,2 тыс. руб. или 100% от плана, в том числе за счет средств краевого бюджета в сумме 24 705,6 тыс. руб., за счет средств поселений в сумме 1 550,6 тыс. руб.:</a:t>
            </a:r>
          </a:p>
          <a:p>
            <a:pPr marL="288007" indent="-288007" defTabSz="914251" fontAlgn="ctr">
              <a:buFontTx/>
              <a:buChar char="-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Ремонт участков автомобильной дороги по ул. Октябрьская, участок от ул. Пугачева до пер.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Бардымский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; ул. Ст. Разина, участок от ул. Ленина до ул. Урицкого; ул. Гоголя, участок от пер. Малый до ул. Мелентьева; ул. Мичурина, участок от пер. Малый до ул. Мелентьева; ул. Садовая, участок от ул. Ст. Разина до ул. К. Маркса, в г. Оса – 3068,5 тыс. руб. (в т. ч. средства поселений 196,8 тыс. руб.);</a:t>
            </a:r>
          </a:p>
          <a:p>
            <a:pPr marL="172804" indent="-172804" defTabSz="914251" fontAlgn="ctr">
              <a:buFontTx/>
              <a:buChar char="-"/>
              <a:defRPr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Ремонт автомобильной дороги по ул. Крупская участок от ул. Пугачева до ул. Конева; ул. Матросова участок от ул. Маяковского до ул. Ст. Разина; ул. Дружбы участок от ул. Восточная до ул. Мелентьева; ул. Гагарина участок от ул. Пугачева до ул. Светлой; ул. Набережная участок от ул. Пушкина до ул. Урицкого; ул. Гоголя участок от ул.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Злыгостева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до пер. Угольный; ул. Мичурина участок от ул. Полевая до пер. Угольный; ул. Октябрьская участок от ул. Пугачева до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ул.Ст.Разина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; ул.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Комосомольская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участок от ул. Пушкина до ул. Крыловская; ул. Нефтяников участок от ул. Полевая до ул. Мелиораторов в г. Оса; ул. Девяткина в д.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Симаково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Осинского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района – 16441,3 тыс. руб. (в т. ч. средства поселений 959,9 тыс. руб.);</a:t>
            </a:r>
          </a:p>
          <a:p>
            <a:pPr marL="172804" indent="-172804" defTabSz="914251" fontAlgn="ctr">
              <a:buFontTx/>
              <a:buChar char="-"/>
              <a:defRPr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Ремонт участка автомобильной дороги "Болгары-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Ю.Камский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-Крылово-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Усть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-Паль</a:t>
            </a:r>
            <a:r>
              <a:rPr lang="ru-RU" altLang="ru-RU" b="0" baseline="0" dirty="0" smtClean="0">
                <a:solidFill>
                  <a:prstClr val="black"/>
                </a:solidFill>
                <a:latin typeface="Times New Roman" pitchFamily="18" charset="0"/>
              </a:rPr>
              <a:t> – 2465,4 тыс. руб. (в т. ч. средства поселений 144,0 тыс. руб.);</a:t>
            </a:r>
            <a:endParaRPr lang="ru-RU" altLang="ru-RU" b="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172804" indent="-172804" defTabSz="914251" fontAlgn="ctr">
              <a:buFontTx/>
              <a:buChar char="-"/>
              <a:defRPr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Ремонт участка автомобильной дороги "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Монастырка-Богомягково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(от отворота на Беляевку)</a:t>
            </a:r>
            <a:r>
              <a:rPr lang="ru-RU" altLang="ru-RU" b="0" baseline="0" dirty="0" smtClean="0">
                <a:solidFill>
                  <a:prstClr val="black"/>
                </a:solidFill>
                <a:latin typeface="Times New Roman" pitchFamily="18" charset="0"/>
              </a:rPr>
              <a:t> – 3669,1 тыс. руб. (в т. ч. средства поселений 214,2 тыс. руб.);</a:t>
            </a:r>
            <a:endParaRPr lang="ru-RU" altLang="ru-RU" b="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172804" indent="-172804" defTabSz="914251" fontAlgn="ctr">
              <a:buFontTx/>
              <a:buChar char="-"/>
              <a:defRPr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Ремонт участка автомобильной дороги по ул.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Подлесная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д.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</a:rPr>
              <a:t>Подгородище</a:t>
            </a: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</a:rPr>
              <a:t> – 611,9 тыс. руб. (в т. ч. средства</a:t>
            </a:r>
            <a:r>
              <a:rPr lang="ru-RU" altLang="ru-RU" b="0" baseline="0" dirty="0" smtClean="0">
                <a:solidFill>
                  <a:prstClr val="black"/>
                </a:solidFill>
                <a:latin typeface="Times New Roman" pitchFamily="18" charset="0"/>
              </a:rPr>
              <a:t> поселений 35,7 тыс. руб.).</a:t>
            </a:r>
          </a:p>
          <a:p>
            <a:pPr defTabSz="914251" fontAlgn="ctr">
              <a:defRPr/>
            </a:pPr>
            <a:endParaRPr lang="ru-RU" altLang="ru-RU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00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</a:rPr>
              <a:t>Строительство и приобретение жилых помещений для формирования специализированного жилищного фонда для обеспечения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помещений,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 профинансированы расходы за счет бюджета Пермского края в общей сумме 11 176,3 тыс. руб., исполнено 7 425,5тыс. руб., или 66,4 %. Денежные средства не использованы в полном объеме по причине отсутствия заявок (несоответствие заявок требованиям аукционной документации) при проведении конкурсных процедур на приобретение жилых помещений для детей сирот и лиц из их числа. Фактически проведен 21 электронный аукцион, по итогам которых приобретено 8 квартир.</a:t>
            </a:r>
          </a:p>
          <a:p>
            <a:pPr defTabSz="914200">
              <a:defRPr/>
            </a:pP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200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</a:rPr>
              <a:t>Возмещение хозяйствующим субъектам недополученных доходов от перевозки отдельных категорий граждан с использованием социальных проездных документов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, произведено возмещение за счет краевого бюджета ООО «Транспортная компания «Виктория» в сумме 113,0 тыс. руб. или 100% от плана.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51" fontAlgn="ctr">
              <a:defRPr/>
            </a:pPr>
            <a:endParaRPr lang="ru-RU" altLang="ru-RU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00">
              <a:defRPr/>
            </a:pPr>
            <a:endParaRPr lang="ru-RU" alt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07" indent="-28884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95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55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71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870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031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188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346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3B2B7-6A7E-4037-BF6C-0141CC9D7F85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724960"/>
            <a:ext cx="6538232" cy="4476273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07" indent="-28884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95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55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71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870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031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188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346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6D03A3-9264-484B-BF8C-6213BEDAD7CA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8720" y="365125"/>
            <a:ext cx="497363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xfrm>
            <a:off x="260648" y="4325565"/>
            <a:ext cx="6192688" cy="4476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07" indent="-28884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95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55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714" indent="-231079" defTabSz="9323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870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031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188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346" indent="-231079" defTabSz="9323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D826A1-8C10-4A45-9BEA-FD3ACFEE783D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25679" eaLnBrk="1" hangingPunct="1">
              <a:lnSpc>
                <a:spcPct val="80000"/>
              </a:lnSpc>
              <a:defRPr/>
            </a:pP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BF77B-16A7-4E5D-A0BD-AFCC4ACCD80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C7031-2C1D-4EDD-AC75-E8714F56EF0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75D73-4FD2-414D-8FC3-0335F09200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D82DB-5F3A-45C9-8B09-589569FB6B3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2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189D3-A382-42E1-B2E8-C028E9669FF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DE7F9-749C-4465-AFF0-98197FF148A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8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9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7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0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3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F76A4-7BBC-4127-A144-B7270CA1D52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F532-005E-4135-9B2D-78594DF2F1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65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6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5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486DE-1B09-460A-80E3-037A0B9DB08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BFE9-7380-4BE9-B8F1-2ED1AFD8B9E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A020D-A610-403A-98FF-67FB7E2E119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05C0-96B6-47A4-AA10-8AD9B4E16C7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7D422-230D-40F7-A479-7AE4D9F517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1C2F-6C11-410B-AF76-3B4EC44D2AC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49695-26BA-4793-83E1-8501C259E45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99BC-AF7F-4DA0-B880-4AF1FD1908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C22E6-011C-480F-AD34-990AE20DBB1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D6C7C-16AF-4EC5-B2F8-4DA245B960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E860C-9682-44E1-8C83-992D88F91A2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C192-BF6F-4BF4-9DCD-E404FF791E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21B2E-995C-4309-B549-00239407772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242C27E-3D61-4DC6-AA48-A478AB9929D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5419A-E7BA-476A-BB0F-38255C0A6CAD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AA356-C9A1-48A6-8CCD-66D1E47479AD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5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5419A-E7BA-476A-BB0F-38255C0A6CAD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AA356-C9A1-48A6-8CCD-66D1E47479AD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1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9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4"/>
          <p:cNvSpPr>
            <a:spLocks noGrp="1"/>
          </p:cNvSpPr>
          <p:nvPr>
            <p:ph idx="1"/>
          </p:nvPr>
        </p:nvSpPr>
        <p:spPr>
          <a:xfrm>
            <a:off x="285750" y="714375"/>
            <a:ext cx="8572500" cy="56102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Отчет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об исполнении бюджета</a:t>
            </a:r>
            <a:br>
              <a:rPr lang="ru-RU" altLang="ru-RU" sz="4000" b="1" dirty="0" smtClean="0"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 </a:t>
            </a:r>
            <a:r>
              <a:rPr lang="ru-RU" altLang="ru-RU" sz="4000" b="1" i="1" dirty="0" smtClean="0">
                <a:latin typeface="Times New Roman" pitchFamily="18" charset="0"/>
              </a:rPr>
              <a:t>Осинского муниципального района </a:t>
            </a:r>
            <a:r>
              <a:rPr lang="ru-RU" altLang="ru-RU" sz="4000" b="1" dirty="0" smtClean="0">
                <a:latin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за 2018 год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2400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2400" dirty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2400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мая 2019г.</a:t>
            </a:r>
          </a:p>
        </p:txBody>
      </p:sp>
      <p:sp>
        <p:nvSpPr>
          <p:cNvPr id="1433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046B5AB1-B9AA-4D05-B2E5-C283D7E79C4D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1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spc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400" b="1" spc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2018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807,8 млн.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pc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73283"/>
              </p:ext>
            </p:extLst>
          </p:nvPr>
        </p:nvGraphicFramePr>
        <p:xfrm>
          <a:off x="899592" y="580038"/>
          <a:ext cx="7344816" cy="627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38129"/>
              </p:ext>
            </p:extLst>
          </p:nvPr>
        </p:nvGraphicFramePr>
        <p:xfrm>
          <a:off x="539552" y="980728"/>
          <a:ext cx="8352928" cy="61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00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048"/>
            <a:ext cx="8229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(807,8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0472538"/>
              </p:ext>
            </p:extLst>
          </p:nvPr>
        </p:nvGraphicFramePr>
        <p:xfrm>
          <a:off x="467544" y="1052736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43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708400" y="744538"/>
            <a:ext cx="5327650" cy="525784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развития инфраструктуры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Финансово-аналитическое управление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развития 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Комитет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и земельных </a:t>
            </a:r>
          </a:p>
          <a:p>
            <a:pPr fontAlgn="base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отношений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Земское собрание</a:t>
            </a:r>
            <a:endParaRPr lang="ru-RU" sz="2000" dirty="0">
              <a:solidFill>
                <a:srgbClr val="FFFFFF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74335" y="628058"/>
            <a:ext cx="769473" cy="596929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0" y="2555875"/>
            <a:ext cx="1979613" cy="1371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807,8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cxnSp>
        <p:nvCxnSpPr>
          <p:cNvPr id="11" name="Скругленная соединительная линия 10"/>
          <p:cNvCxnSpPr>
            <a:stCxn id="8" idx="0"/>
          </p:cNvCxnSpPr>
          <p:nvPr/>
        </p:nvCxnSpPr>
        <p:spPr>
          <a:xfrm rot="5400000" flipH="1" flipV="1">
            <a:off x="588169" y="1024731"/>
            <a:ext cx="1933575" cy="11287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8" idx="4"/>
          </p:cNvCxnSpPr>
          <p:nvPr/>
        </p:nvCxnSpPr>
        <p:spPr>
          <a:xfrm rot="16200000" flipH="1">
            <a:off x="300037" y="4618038"/>
            <a:ext cx="2500313" cy="111918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2987824" y="775996"/>
            <a:ext cx="865187" cy="52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496,3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121,0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55,5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53,8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35,9</a:t>
            </a:r>
          </a:p>
          <a:p>
            <a:pPr algn="r" fontAlgn="base">
              <a:spcBef>
                <a:spcPct val="0"/>
              </a:spcBef>
            </a:pPr>
            <a:endParaRPr lang="ru-RU" alt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31,4</a:t>
            </a:r>
          </a:p>
          <a:p>
            <a:pPr algn="r" fontAlgn="base">
              <a:spcBef>
                <a:spcPct val="0"/>
              </a:spcBef>
            </a:pP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</a:pP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</a:p>
          <a:p>
            <a:pPr algn="r" fontAlgn="base">
              <a:lnSpc>
                <a:spcPct val="150000"/>
              </a:lnSpc>
              <a:spcBef>
                <a:spcPts val="30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2,9</a:t>
            </a:r>
          </a:p>
          <a:p>
            <a:pPr algn="r" fontAlgn="base">
              <a:lnSpc>
                <a:spcPct val="150000"/>
              </a:lnSpc>
              <a:spcBef>
                <a:spcPts val="300"/>
              </a:spcBef>
              <a:spcAft>
                <a:spcPts val="20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5400" y="11588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Расходы бюджета в разрезе ГРБС</a:t>
            </a:r>
            <a:endParaRPr lang="ru-RU" altLang="ru-RU" sz="3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37"/>
          <p:cNvSpPr txBox="1">
            <a:spLocks noChangeArrowheads="1"/>
          </p:cNvSpPr>
          <p:nvPr/>
        </p:nvSpPr>
        <p:spPr bwMode="auto">
          <a:xfrm>
            <a:off x="467544" y="252749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БЮДЖЕТА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(807,8 млн. руб.)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721105"/>
              </p:ext>
            </p:extLst>
          </p:nvPr>
        </p:nvGraphicFramePr>
        <p:xfrm>
          <a:off x="539552" y="959148"/>
          <a:ext cx="8280920" cy="589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98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90431" y="865251"/>
            <a:ext cx="5783648" cy="53706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образования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Культура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Совершенствование муниципальной службы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спорта и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земельными ресурсами и имуществом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безопасности жизнедеятельности населения и территории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предпринимательства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единства и гармонизации межнациональных             отношений </a:t>
            </a:r>
          </a:p>
        </p:txBody>
      </p:sp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4335" y="628058"/>
            <a:ext cx="769473" cy="596929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159191" y="2556271"/>
            <a:ext cx="1790100" cy="1371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716,4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</p:txBody>
      </p:sp>
      <p:cxnSp>
        <p:nvCxnSpPr>
          <p:cNvPr id="11" name="Скругленная соединительная линия 10"/>
          <p:cNvCxnSpPr>
            <a:stCxn id="8" idx="0"/>
          </p:cNvCxnSpPr>
          <p:nvPr/>
        </p:nvCxnSpPr>
        <p:spPr>
          <a:xfrm rot="5400000" flipH="1" flipV="1">
            <a:off x="619720" y="1056110"/>
            <a:ext cx="1934683" cy="10656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8" idx="4"/>
          </p:cNvCxnSpPr>
          <p:nvPr/>
        </p:nvCxnSpPr>
        <p:spPr>
          <a:xfrm rot="16200000" flipH="1">
            <a:off x="332356" y="4649755"/>
            <a:ext cx="2499610" cy="10558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9376" y="865251"/>
            <a:ext cx="881504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496,4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" y="116631"/>
            <a:ext cx="91440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30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3276" y="1249970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55,4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3276" y="1607609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3276" y="1970429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3276" y="2341745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3276" y="2687367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3276" y="3227871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376" y="3881240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9376" y="4225960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3276" y="4596712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3276" y="5177675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85990" y="5547005"/>
            <a:ext cx="88150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2501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564" y="11219"/>
            <a:ext cx="8408436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Функционально-целевое направление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586" y="6052814"/>
            <a:ext cx="424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675E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физ.культуры, спорта и формирование ЗОЖ в ОМР»</a:t>
            </a:r>
            <a:endParaRPr lang="ru-RU" sz="1600" b="1" u="sng" dirty="0">
              <a:solidFill>
                <a:srgbClr val="675E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110" y="3330597"/>
            <a:ext cx="27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675E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«Культура ОМР»</a:t>
            </a:r>
            <a:endParaRPr lang="ru-RU" b="1" u="sng" dirty="0">
              <a:solidFill>
                <a:srgbClr val="675E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3" y="6141731"/>
            <a:ext cx="413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675E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здравоохранения в ОМР»</a:t>
            </a:r>
            <a:endParaRPr lang="ru-RU" sz="1600" b="1" u="sng" dirty="0">
              <a:solidFill>
                <a:srgbClr val="675E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586" y="3317907"/>
            <a:ext cx="440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675E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системы образования  ОМР»</a:t>
            </a:r>
            <a:endParaRPr lang="ru-RU" sz="1600" b="1" u="sng" dirty="0">
              <a:solidFill>
                <a:srgbClr val="675E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04647946"/>
              </p:ext>
            </p:extLst>
          </p:nvPr>
        </p:nvGraphicFramePr>
        <p:xfrm>
          <a:off x="-978" y="1212334"/>
          <a:ext cx="4392488" cy="206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245832247"/>
              </p:ext>
            </p:extLst>
          </p:nvPr>
        </p:nvGraphicFramePr>
        <p:xfrm>
          <a:off x="4701576" y="3669904"/>
          <a:ext cx="4200128" cy="230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38232073"/>
              </p:ext>
            </p:extLst>
          </p:nvPr>
        </p:nvGraphicFramePr>
        <p:xfrm>
          <a:off x="197214" y="3607939"/>
          <a:ext cx="4139953" cy="2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09603224"/>
              </p:ext>
            </p:extLst>
          </p:nvPr>
        </p:nvGraphicFramePr>
        <p:xfrm>
          <a:off x="4558454" y="907199"/>
          <a:ext cx="441615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36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2F2B20"/>
              </a:solidFill>
            </a:endParaRPr>
          </a:p>
        </p:txBody>
      </p:sp>
      <p:pic>
        <p:nvPicPr>
          <p:cNvPr id="2050" name="Picture 2" descr="Картинки по запросу муниципальная услуг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" y="3036995"/>
            <a:ext cx="1764196" cy="10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еконструкция зданий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11" y="3079092"/>
            <a:ext cx="1666139" cy="10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0591" y="4221089"/>
            <a:ext cx="1876301" cy="245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доля расходов (63%) предусмотрена на оказание муниципальных услуг (ДШИ, ЦНК, МЦБ)</a:t>
            </a:r>
          </a:p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26,6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3" y="4221089"/>
            <a:ext cx="2016224" cy="2451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ДШИ (3%) 1,3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млн.руб.и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НПД (ЦНК, ДШИ) (4%)</a:t>
            </a:r>
          </a:p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3469" y="5157192"/>
            <a:ext cx="2087380" cy="151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культурных мероприятий (9%)</a:t>
            </a:r>
          </a:p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Организация и проведение районных и молодежных конкурсов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1" y="3846424"/>
            <a:ext cx="2068609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Осинского муниципального района»</a:t>
            </a:r>
            <a:endParaRPr lang="ru-RU" sz="24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04503106"/>
              </p:ext>
            </p:extLst>
          </p:nvPr>
        </p:nvGraphicFramePr>
        <p:xfrm>
          <a:off x="305486" y="1019637"/>
          <a:ext cx="6101672" cy="183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99303" y="2370195"/>
            <a:ext cx="2201546" cy="1236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программе «Приобретение жилья молодым семьям» (20%) </a:t>
            </a:r>
          </a:p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fau-5\Desktop\buying-house-11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3" y="1107640"/>
            <a:ext cx="2201546" cy="12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sa-perm.ru/images/menu/turizm/Skver_Vitusa_Berin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2439"/>
            <a:ext cx="1787213" cy="12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99992" y="4239824"/>
            <a:ext cx="1876301" cy="245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внутреннего и въездного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(1%) </a:t>
            </a:r>
          </a:p>
          <a:p>
            <a:pPr algn="ctr"/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ru-RU" sz="16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19755" cy="420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культуры за 2018 год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97729"/>
              </p:ext>
            </p:extLst>
          </p:nvPr>
        </p:nvGraphicFramePr>
        <p:xfrm>
          <a:off x="-9922" y="332656"/>
          <a:ext cx="90364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5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2F2B2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99492624"/>
              </p:ext>
            </p:extLst>
          </p:nvPr>
        </p:nvGraphicFramePr>
        <p:xfrm>
          <a:off x="323528" y="1052736"/>
          <a:ext cx="8568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40484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района в региональных, федеральных и международных программах и проектах в сфере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4420977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молодежи, принимающей участие в мероприятиях в сфере молодежной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политики, %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442097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молодых семей, улучивших жилищные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сем.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88832" cy="6480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820" y="0"/>
            <a:ext cx="8478180" cy="11247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в Осинском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2F2B2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30220262"/>
              </p:ext>
            </p:extLst>
          </p:nvPr>
        </p:nvGraphicFramePr>
        <p:xfrm>
          <a:off x="453705" y="1052736"/>
          <a:ext cx="6782591" cy="26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2157"/>
            <a:ext cx="890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fau-5\Desktop\risuno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1" y="4869160"/>
            <a:ext cx="2004290" cy="17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3727500"/>
            <a:ext cx="2987824" cy="1282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городского стадиона</a:t>
            </a:r>
          </a:p>
          <a:p>
            <a:pPr algn="ctr"/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«ДЮСШ» - 71% (12,6 </a:t>
            </a:r>
            <a:r>
              <a:rPr lang="ru-RU" sz="20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40078" y="4394362"/>
            <a:ext cx="2723060" cy="1918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мероприятий - 16%</a:t>
            </a:r>
          </a:p>
          <a:p>
            <a:pPr algn="ctr"/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(2,8 </a:t>
            </a:r>
            <a:r>
              <a:rPr lang="ru-RU" sz="2000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2076"/>
            <a:ext cx="2098867" cy="18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4244" y="3727499"/>
            <a:ext cx="2665908" cy="1282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спортивной площадки МБОУ СОШ№1 - 13% (2,3 </a:t>
            </a:r>
            <a:r>
              <a:rPr lang="ru-RU" sz="20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 descr="C:\Users\SC-0206\Desktop\фото\2019\IMG_76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73" y="2492896"/>
            <a:ext cx="2400870" cy="160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527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характеристики бюджета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Осинского муниципального района,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832474"/>
              </p:ext>
            </p:extLst>
          </p:nvPr>
        </p:nvGraphicFramePr>
        <p:xfrm>
          <a:off x="251520" y="1340767"/>
          <a:ext cx="8641654" cy="4968829"/>
        </p:xfrm>
        <a:graphic>
          <a:graphicData uri="http://schemas.openxmlformats.org/drawingml/2006/table">
            <a:tbl>
              <a:tblPr/>
              <a:tblGrid>
                <a:gridCol w="1622486"/>
                <a:gridCol w="1224423"/>
                <a:gridCol w="1401563"/>
                <a:gridCol w="1296144"/>
                <a:gridCol w="936104"/>
                <a:gridCol w="1296144"/>
                <a:gridCol w="864790"/>
              </a:tblGrid>
              <a:tr h="88153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2018/ факт 2017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(уточнен.)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779007,4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826978,4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822272,4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43265,0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756756,0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849746,8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807801,5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51045,5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Дефицит/  профицит  (+/-)</a:t>
                      </a:r>
                    </a:p>
                  </a:txBody>
                  <a:tcPr marL="91448" marR="91448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22251,4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-22768,4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14470,9</a:t>
                      </a:r>
                      <a:endParaRPr kumimoji="0" lang="ru-RU" sz="21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263,6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-7780,5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CDFBF-66AC-4694-928F-FA44F016D75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5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22331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2018 год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19895"/>
              </p:ext>
            </p:extLst>
          </p:nvPr>
        </p:nvGraphicFramePr>
        <p:xfrm>
          <a:off x="-180528" y="1052736"/>
          <a:ext cx="92170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6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488832" cy="90872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2F2B2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6334253"/>
              </p:ext>
            </p:extLst>
          </p:nvPr>
        </p:nvGraphicFramePr>
        <p:xfrm>
          <a:off x="251520" y="1052736"/>
          <a:ext cx="85689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365103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населения, занимающегося физической культурой и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%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4221089"/>
            <a:ext cx="2949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призовых мест, завоеванных спортсменами Осинского муниципального района на краевых, всероссийских и международных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мест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22108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лиц с ограниченными возможностями здоровья, систематически занимающихся физической культурой и спортом, от общей численности данной категории населения Осинского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%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4230" y="2154017"/>
            <a:ext cx="542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151" y="3963989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системы  </a:t>
            </a:r>
            <a:r>
              <a:rPr lang="ru-RU" b="1" u="sng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  <a:p>
            <a:pPr algn="ctr"/>
            <a:endParaRPr lang="ru-RU" b="1" dirty="0" smtClean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128,0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Доплату к стипендиям получили 11 студентов в 1 полугодии и 5 студентов во 2 полугодии.</a:t>
            </a:r>
            <a:endParaRPr lang="ru-RU" b="1" u="sng" dirty="0">
              <a:solidFill>
                <a:srgbClr val="B1A08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1408" y="5085184"/>
            <a:ext cx="2556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0058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 в Осинском муниципальном районе»</a:t>
            </a:r>
            <a:endParaRPr lang="ru-RU" sz="22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9" descr="студенты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64" y="3949744"/>
            <a:ext cx="2417624" cy="18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64962475"/>
              </p:ext>
            </p:extLst>
          </p:nvPr>
        </p:nvGraphicFramePr>
        <p:xfrm>
          <a:off x="0" y="1363333"/>
          <a:ext cx="5126939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14" y="1194852"/>
            <a:ext cx="890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53614" y="3654023"/>
            <a:ext cx="29182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учреждений </a:t>
            </a:r>
            <a:r>
              <a:rPr lang="ru-RU" altLang="ru-RU" b="1" u="sng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pPr algn="ctr"/>
            <a:endParaRPr lang="ru-RU" b="1" dirty="0" smtClean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470,0 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- </a:t>
            </a:r>
            <a:r>
              <a:rPr lang="ru-RU" alt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по объекту «ФАП Горское с/п, </a:t>
            </a:r>
            <a:r>
              <a:rPr lang="ru-RU" altLang="ru-RU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п.Рейд</a:t>
            </a:r>
            <a:r>
              <a:rPr lang="ru-RU" alt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>
              <a:solidFill>
                <a:srgbClr val="B1A08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8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4940,62 </a:t>
            </a:r>
            <a:r>
              <a:rPr lang="ru-RU" alt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- </a:t>
            </a:r>
          </a:p>
          <a:p>
            <a:pPr algn="ctr"/>
            <a:r>
              <a:rPr lang="ru-RU" alt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«Строительство ФАП Горское с/п, </a:t>
            </a:r>
            <a:r>
              <a:rPr lang="ru-RU" altLang="ru-RU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п.Рейд</a:t>
            </a:r>
            <a:r>
              <a:rPr lang="ru-RU" alt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\\server\Общий обмен\УСР\Байдина В.И\DSCN6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86" y="870029"/>
            <a:ext cx="3569455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4230" y="2154017"/>
            <a:ext cx="542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16" y="116632"/>
            <a:ext cx="1415533" cy="131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51408" y="5085184"/>
            <a:ext cx="2556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908" y="36075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8897962"/>
              </p:ext>
            </p:extLst>
          </p:nvPr>
        </p:nvGraphicFramePr>
        <p:xfrm>
          <a:off x="33371" y="1340768"/>
          <a:ext cx="9110629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3734" y="448501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врачами, по особо востребованным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специальностям, %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456562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эксплуатацию новых модульных </a:t>
            </a:r>
            <a:r>
              <a:rPr lang="ru-RU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867"/>
            <a:ext cx="8388424" cy="8118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системы образования Осинского муниципального района»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031" y="4653136"/>
            <a:ext cx="7998366" cy="64741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b="1" dirty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fau-5\Desktop\Диаграмма к слайдам\0002-004-Doshkolnye-obrazovatelnye-uchrezhdenija-Kuba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5602"/>
            <a:ext cx="2088232" cy="14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муниципальная услуга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1" y="3356992"/>
            <a:ext cx="2926810" cy="14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032" y="4976840"/>
            <a:ext cx="2926808" cy="1764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доля расходов (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85%) 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на оказание муниципальных услуг (21 учреждение образования) </a:t>
            </a:r>
          </a:p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447,9 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976841"/>
            <a:ext cx="3528392" cy="1695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учреждений образования (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3%)  17 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«Устройство 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газовых котлов наружного применения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ДЮСШ» (1%)  5 </a:t>
            </a:r>
            <a:r>
              <a:rPr lang="ru-RU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976842"/>
            <a:ext cx="1944216" cy="1695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и прочих услуг (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11%)  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55,5 млн. руб.</a:t>
            </a:r>
          </a:p>
        </p:txBody>
      </p:sp>
      <p:pic>
        <p:nvPicPr>
          <p:cNvPr id="1026" name="Picture 2" descr="C:\Users\fau-5\Desktop\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65602"/>
            <a:ext cx="3024335" cy="14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8203397" y="980728"/>
            <a:ext cx="882000" cy="3661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dirty="0" smtClean="0">
                <a:solidFill>
                  <a:srgbClr val="2F2B20"/>
                </a:solidFill>
              </a:rPr>
              <a:t>.</a:t>
            </a:r>
            <a:endParaRPr lang="ru-RU" sz="1300" dirty="0">
              <a:solidFill>
                <a:srgbClr val="2F2B2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7971553"/>
              </p:ext>
            </p:extLst>
          </p:nvPr>
        </p:nvGraphicFramePr>
        <p:xfrm>
          <a:off x="755576" y="997267"/>
          <a:ext cx="724729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135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0840" cy="59582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031" y="4653136"/>
            <a:ext cx="7998366" cy="64741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b="1" dirty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5655288"/>
              </p:ext>
            </p:extLst>
          </p:nvPr>
        </p:nvGraphicFramePr>
        <p:xfrm>
          <a:off x="0" y="1124743"/>
          <a:ext cx="9036496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861048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1.5 до 7 лет, охваченных различными формами дошкольного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%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3782807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и молодежи, ставших победителями и призерами краевых, всероссийских, международных мероприятий (от общего количества участников),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850740"/>
            <a:ext cx="1565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аттестованных педагогических работников к общему числу педагогических работников,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6064" y="3782108"/>
            <a:ext cx="220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образовательных организаций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ОМР, </a:t>
            </a:r>
            <a:r>
              <a:rPr lang="ru-RU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имеются невыполненные предписания надзорных органов в отношении замечаний к имущественному комплексу, </a:t>
            </a:r>
            <a:r>
              <a:rPr lang="ru-RU" sz="16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1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510" y="260648"/>
            <a:ext cx="7324679" cy="81035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Функционально-целевое направление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развитие»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18674" y="6034684"/>
            <a:ext cx="65799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633106"/>
              </p:ext>
            </p:extLst>
          </p:nvPr>
        </p:nvGraphicFramePr>
        <p:xfrm>
          <a:off x="4064021" y="2564904"/>
          <a:ext cx="4247931" cy="206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83" y="5271050"/>
            <a:ext cx="4249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сельского хозяйства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муниципального района»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2554" y="5271048"/>
            <a:ext cx="4249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сферы предпринимательства Осинского муниципального района»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740352" y="1268760"/>
            <a:ext cx="1363675" cy="40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62301595"/>
              </p:ext>
            </p:extLst>
          </p:nvPr>
        </p:nvGraphicFramePr>
        <p:xfrm>
          <a:off x="251520" y="1268760"/>
          <a:ext cx="4264552" cy="371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18336763"/>
              </p:ext>
            </p:extLst>
          </p:nvPr>
        </p:nvGraphicFramePr>
        <p:xfrm>
          <a:off x="4180023" y="1670935"/>
          <a:ext cx="5040560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40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6632"/>
            <a:ext cx="9144000" cy="96420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«Развитие </a:t>
            </a:r>
            <a:r>
              <a:rPr lang="ru-RU" sz="22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 </a:t>
            </a:r>
            <a: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хозяйства Осинского </a:t>
            </a:r>
            <a:r>
              <a:rPr lang="ru-RU" sz="22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</a:t>
            </a:r>
            <a: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района»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18674" y="6034684"/>
            <a:ext cx="65799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1268760"/>
            <a:ext cx="6232915" cy="5269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реализация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приобретения 2-х транспортеров,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такси на 200 литров,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капитального ремонта кровли здания коровника на площади 2300м²,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резчика рулонов с тросовым управлением, пресс-подборщика, граблей колесно-пальцевых прицепных с центральным колесом, транспортера скребкового для навоза;</a:t>
            </a:r>
          </a:p>
          <a:p>
            <a:pPr marL="273050" indent="-2730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 Агро» приобретение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упаковщика рулонов, пресс-подборщика рулонного,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ворошилки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роторной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3050" indent="-2730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Кузнечиха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техники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оборудования: агрегата кормового многофункционального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 с низкопрофильной кабиной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молокоохладителя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комбайна кормоуборочного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полуприцепного;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0" y="4990278"/>
            <a:ext cx="2302224" cy="153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4" y="3123745"/>
            <a:ext cx="2340010" cy="15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7" y="1265570"/>
            <a:ext cx="2350947" cy="15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116632"/>
            <a:ext cx="8136905" cy="648073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18674" y="6034684"/>
            <a:ext cx="65799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206446"/>
            <a:ext cx="2158007" cy="1892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молока в сельскохозяйственных предприятиях, за исключением ЛПХ,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5752" y="4491130"/>
            <a:ext cx="216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площадь в сельскохозяйственных предприятиях, за исключением ЛПХ, га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512" y="433827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сельскохозяйственной продукции субъектами малых форм хозяйствования,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51205183"/>
              </p:ext>
            </p:extLst>
          </p:nvPr>
        </p:nvGraphicFramePr>
        <p:xfrm>
          <a:off x="18771" y="764704"/>
          <a:ext cx="9036496" cy="359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4397771"/>
            <a:ext cx="2016224" cy="151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сельскохозяйственных предприятий кадрами, %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48" y="112128"/>
            <a:ext cx="8906149" cy="12961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предпринимательства </a:t>
            </a:r>
            <a:b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муниципального района»</a:t>
            </a:r>
            <a:br>
              <a:rPr lang="ru-RU" sz="2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 smtClean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200" b="1" spc="0" dirty="0">
                <a:solidFill>
                  <a:srgbClr val="2F2B20"/>
                </a:solidFill>
                <a:ea typeface="+mn-ea"/>
                <a:cs typeface="+mn-cs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98726" y="1454007"/>
            <a:ext cx="6332240" cy="446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оказывалась информационная и  консультационная поддержка (организовано 15 семинаров);</a:t>
            </a:r>
          </a:p>
          <a:p>
            <a:pPr marL="285750" indent="-285750" algn="just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напечатаны презентационные материалы, для повышения инвестиционной привлекательности района;</a:t>
            </a:r>
          </a:p>
          <a:p>
            <a:pPr marL="285750" indent="-285750" algn="just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приуроченных 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празднику     «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российского предпринимательства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fau-3\Desktop\24.05.13-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3226" b="12546"/>
          <a:stretch/>
        </p:blipFill>
        <p:spPr bwMode="auto">
          <a:xfrm>
            <a:off x="219437" y="4941168"/>
            <a:ext cx="2259339" cy="1616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fau-3\Desktop\qvVH0zaS3Z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-3103" r="5184" b="3310"/>
          <a:stretch/>
        </p:blipFill>
        <p:spPr bwMode="auto">
          <a:xfrm>
            <a:off x="146735" y="1068913"/>
            <a:ext cx="2404745" cy="179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fau-3\Desktop\11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636783" y="2996952"/>
            <a:ext cx="1571895" cy="185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121400"/>
          </a:xfrm>
        </p:spPr>
        <p:txBody>
          <a:bodyPr anchor="ctr"/>
          <a:lstStyle/>
          <a:p>
            <a:pPr algn="ctr" eaLnBrk="1" hangingPunct="1"/>
            <a:r>
              <a:rPr lang="ru-RU" altLang="ru-RU" sz="4800" b="1" smtClean="0">
                <a:solidFill>
                  <a:schemeClr val="tx1"/>
                </a:solidFill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1638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CEA408CC-92CC-4540-A84A-354B7D24EC85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3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630" y="116632"/>
            <a:ext cx="8258121" cy="64807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spc="0" dirty="0" smtClean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000" b="1" spc="0" dirty="0" smtClean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0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000" b="1" spc="0" dirty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000" b="1" spc="0" dirty="0" smtClean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000" b="1" spc="0" dirty="0" smtClean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000" b="1" spc="0" dirty="0">
                <a:solidFill>
                  <a:srgbClr val="2F2B20"/>
                </a:solidFill>
                <a:ea typeface="+mn-ea"/>
                <a:cs typeface="+mn-cs"/>
              </a:rPr>
              <a:t/>
            </a:r>
            <a:br>
              <a:rPr lang="ru-RU" sz="2000" b="1" spc="0" dirty="0">
                <a:solidFill>
                  <a:srgbClr val="2F2B2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  <a:r>
              <a:rPr lang="ru-RU" sz="24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spc="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spc="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63033" y="3228910"/>
            <a:ext cx="1316779" cy="3340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8502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зарегистрированных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ед.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3692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вновь созданных рабочих мест в СМП, получивших финансовую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поддержку, ед.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1446283"/>
              </p:ext>
            </p:extLst>
          </p:nvPr>
        </p:nvGraphicFramePr>
        <p:xfrm>
          <a:off x="251520" y="1196910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80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муниципального района»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7074434"/>
              </p:ext>
            </p:extLst>
          </p:nvPr>
        </p:nvGraphicFramePr>
        <p:xfrm>
          <a:off x="323528" y="1916832"/>
          <a:ext cx="825930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7740352" y="2060848"/>
            <a:ext cx="1152128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29634"/>
              </p:ext>
            </p:extLst>
          </p:nvPr>
        </p:nvGraphicFramePr>
        <p:xfrm>
          <a:off x="1691680" y="5301208"/>
          <a:ext cx="1686296" cy="648072"/>
        </p:xfrm>
        <a:graphic>
          <a:graphicData uri="http://schemas.openxmlformats.org/drawingml/2006/table">
            <a:tbl>
              <a:tblPr/>
              <a:tblGrid>
                <a:gridCol w="168629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58409"/>
              </p:ext>
            </p:extLst>
          </p:nvPr>
        </p:nvGraphicFramePr>
        <p:xfrm>
          <a:off x="5724128" y="5301208"/>
          <a:ext cx="1686296" cy="648072"/>
        </p:xfrm>
        <a:graphic>
          <a:graphicData uri="http://schemas.openxmlformats.org/drawingml/2006/table">
            <a:tbl>
              <a:tblPr/>
              <a:tblGrid>
                <a:gridCol w="168629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2536" y="0"/>
            <a:ext cx="9577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района»</a:t>
            </a:r>
          </a:p>
        </p:txBody>
      </p:sp>
      <p:pic>
        <p:nvPicPr>
          <p:cNvPr id="307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-27972"/>
          <a:stretch>
            <a:fillRect/>
          </a:stretch>
        </p:blipFill>
        <p:spPr bwMode="auto">
          <a:xfrm>
            <a:off x="179512" y="1772816"/>
            <a:ext cx="2493739" cy="18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0504"/>
            <a:ext cx="19012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5"/>
          <p:cNvSpPr>
            <a:spLocks noChangeArrowheads="1"/>
          </p:cNvSpPr>
          <p:nvPr/>
        </p:nvSpPr>
        <p:spPr bwMode="auto">
          <a:xfrm>
            <a:off x="2195735" y="1107996"/>
            <a:ext cx="69419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искусственных </a:t>
            </a:r>
            <a:r>
              <a:rPr lang="ru-RU" alt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сооружений на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14 035,5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285750" indent="-285750" eaLnBrk="1" hangingPunct="1">
              <a:buFontTx/>
              <a:buChar char="-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 км.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13 170,9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285750" indent="-285750" eaLnBrk="1" hangingPunct="1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организации дорожного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26 участков автомобильных дорог (95 км.) – 138,8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изготовлены технические паспорта всех автомобильных дорог общего пользования местного значения вне границ населенных пунктов а границах Осинского муниципального района (154 км.) – 725,8 тыс. руб.</a:t>
            </a:r>
            <a:endParaRPr lang="ru-RU" altLang="ru-RU" sz="1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18"/>
          <p:cNvSpPr>
            <a:spLocks noChangeArrowheads="1"/>
          </p:cNvSpPr>
          <p:nvPr/>
        </p:nvSpPr>
        <p:spPr bwMode="auto">
          <a:xfrm>
            <a:off x="2195735" y="4365104"/>
            <a:ext cx="68407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Транспортное </a:t>
            </a:r>
            <a:r>
              <a:rPr lang="ru-RU" alt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4 459,5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altLang="ru-RU" sz="20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</a:t>
            </a: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автомобильным 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 по </a:t>
            </a: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регулируемым тарифам на территории 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(16 маршрутов)</a:t>
            </a:r>
          </a:p>
          <a:p>
            <a:pPr eaLnBrk="1" hangingPunct="1"/>
            <a:r>
              <a:rPr lang="ru-RU" alt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/>
                <a:ea typeface="Calibri"/>
              </a:rPr>
              <a:t>информирование </a:t>
            </a:r>
            <a:r>
              <a:rPr lang="ru-RU" sz="2000" dirty="0">
                <a:latin typeface="Times New Roman"/>
                <a:ea typeface="Calibri"/>
              </a:rPr>
              <a:t>населения об организации перевозок пассажиров автомобильным </a:t>
            </a:r>
            <a:r>
              <a:rPr lang="ru-RU" sz="2000" dirty="0" smtClean="0">
                <a:latin typeface="Times New Roman"/>
                <a:ea typeface="Calibri"/>
              </a:rPr>
              <a:t>транспортом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2536" y="0"/>
            <a:ext cx="9577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района»</a:t>
            </a:r>
          </a:p>
        </p:txBody>
      </p:sp>
      <p:pic>
        <p:nvPicPr>
          <p:cNvPr id="307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" y="1719031"/>
            <a:ext cx="1921323" cy="15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5"/>
          <p:cNvSpPr>
            <a:spLocks noChangeArrowheads="1"/>
          </p:cNvSpPr>
          <p:nvPr/>
        </p:nvSpPr>
        <p:spPr bwMode="auto">
          <a:xfrm>
            <a:off x="2195735" y="1107996"/>
            <a:ext cx="69419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051719" y="769441"/>
            <a:ext cx="7092281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2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</a:t>
            </a:r>
            <a:r>
              <a:rPr lang="ru-RU" altLang="ru-RU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 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29 090,6 тыс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руб.: 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отремонтировано 26,045 км.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</a:p>
          <a:p>
            <a:pPr>
              <a:buFontTx/>
              <a:buChar char="-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автомобильной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«Горы-Ермаково», «Болгары-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Ю.Камский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-Крылово»-Комарово, «Новое городище-Рогово», «Комарово-Новое городище», «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В.Чермода-Н.Чермода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17,495 км.,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автомобильной дороги </a:t>
            </a:r>
            <a:r>
              <a:rPr lang="ru-RU" sz="2000" dirty="0">
                <a:latin typeface="Times New Roman"/>
                <a:ea typeface="Times New Roman"/>
              </a:rPr>
              <a:t>«</a:t>
            </a:r>
            <a:r>
              <a:rPr lang="ru-RU" sz="2000" dirty="0" smtClean="0">
                <a:latin typeface="Times New Roman"/>
                <a:ea typeface="Times New Roman"/>
              </a:rPr>
              <a:t>Гремяча-</a:t>
            </a:r>
            <a:r>
              <a:rPr lang="ru-RU" sz="2000" dirty="0" err="1" smtClean="0">
                <a:latin typeface="Times New Roman"/>
                <a:ea typeface="Times New Roman"/>
              </a:rPr>
              <a:t>В.Чермода</a:t>
            </a:r>
            <a:r>
              <a:rPr lang="ru-RU" sz="2000" dirty="0" smtClean="0">
                <a:latin typeface="Times New Roman"/>
                <a:ea typeface="Times New Roman"/>
              </a:rPr>
              <a:t>» 2,0 км.,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автомобильной </a:t>
            </a:r>
            <a:r>
              <a:rPr lang="ru-RU" sz="2000" dirty="0">
                <a:latin typeface="Times New Roman"/>
                <a:ea typeface="Times New Roman"/>
              </a:rPr>
              <a:t>дороги «Подъезд к г. Оса</a:t>
            </a:r>
            <a:r>
              <a:rPr lang="ru-RU" sz="2000" dirty="0" smtClean="0">
                <a:latin typeface="Times New Roman"/>
                <a:ea typeface="Times New Roman"/>
              </a:rPr>
              <a:t>» 1,5 км.,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автомобильной дороги </a:t>
            </a:r>
            <a:r>
              <a:rPr lang="ru-RU" sz="2000" dirty="0">
                <a:latin typeface="Times New Roman"/>
                <a:ea typeface="Times New Roman"/>
              </a:rPr>
              <a:t>«Оса-Чернушка-</a:t>
            </a:r>
            <a:r>
              <a:rPr lang="ru-RU" sz="2000" dirty="0" err="1">
                <a:latin typeface="Times New Roman"/>
                <a:ea typeface="Times New Roman"/>
              </a:rPr>
              <a:t>Кустово</a:t>
            </a:r>
            <a:r>
              <a:rPr lang="ru-RU" sz="2000" dirty="0" smtClean="0">
                <a:latin typeface="Times New Roman"/>
                <a:ea typeface="Times New Roman"/>
              </a:rPr>
              <a:t>» 4,0 км.,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автомобильной </a:t>
            </a:r>
            <a:r>
              <a:rPr lang="ru-RU" sz="2000" dirty="0">
                <a:latin typeface="Times New Roman"/>
                <a:ea typeface="Times New Roman"/>
              </a:rPr>
              <a:t>дороги «</a:t>
            </a:r>
            <a:r>
              <a:rPr lang="ru-RU" sz="2000" dirty="0" smtClean="0">
                <a:latin typeface="Times New Roman"/>
                <a:ea typeface="Times New Roman"/>
              </a:rPr>
              <a:t>Кукуштан-Чайковский-Крылово»1,0 км.;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ремонт </a:t>
            </a:r>
            <a:r>
              <a:rPr lang="ru-RU" sz="2000" dirty="0">
                <a:latin typeface="Times New Roman"/>
                <a:ea typeface="Times New Roman"/>
              </a:rPr>
              <a:t>причала паромной переправы </a:t>
            </a:r>
            <a:r>
              <a:rPr lang="ru-RU" sz="2000" dirty="0" smtClean="0">
                <a:latin typeface="Times New Roman"/>
                <a:ea typeface="Times New Roman"/>
              </a:rPr>
              <a:t>г.Оса 71,4 м²;</a:t>
            </a:r>
          </a:p>
          <a:p>
            <a:pPr>
              <a:defRPr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водопропускных труб в количестве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шт.</a:t>
            </a:r>
          </a:p>
        </p:txBody>
      </p:sp>
      <p:pic>
        <p:nvPicPr>
          <p:cNvPr id="6" name="Picture 2" descr="C:\Users\fau-4\Desktop\img_53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" y="3933056"/>
            <a:ext cx="195272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439" y="332656"/>
            <a:ext cx="7990009" cy="576064"/>
          </a:xfrm>
        </p:spPr>
        <p:txBody>
          <a:bodyPr anchor="t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956377" y="1278736"/>
            <a:ext cx="1187624" cy="40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719575"/>
              </p:ext>
            </p:extLst>
          </p:nvPr>
        </p:nvGraphicFramePr>
        <p:xfrm>
          <a:off x="197260" y="908720"/>
          <a:ext cx="8767227" cy="260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64502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автомобильных дорог, соответствующих нормативным и допустимым требованиям к транспортно-эксплуатационным показателям по сети автомобильных дорог общего пользования,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442" y="3671891"/>
            <a:ext cx="3600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проживающего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населенных пунктах, не имеющих регулярного транспортного сообщения с административным центром Осинского муниципального района, в общей численности населения муниципального района, %</a:t>
            </a:r>
          </a:p>
        </p:txBody>
      </p:sp>
    </p:spTree>
    <p:extLst>
      <p:ext uri="{BB962C8B-B14F-4D97-AF65-F5344CB8AC3E}">
        <p14:creationId xmlns:p14="http://schemas.microsoft.com/office/powerpoint/2010/main" val="25926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784976" cy="1052736"/>
          </a:xfrm>
        </p:spPr>
        <p:txBody>
          <a:bodyPr anchor="t"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земельными ресурсами и имуществом Осинского муниципального района»</a:t>
            </a:r>
            <a:endParaRPr lang="ru-RU" sz="2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75562035"/>
              </p:ext>
            </p:extLst>
          </p:nvPr>
        </p:nvGraphicFramePr>
        <p:xfrm>
          <a:off x="251520" y="1052736"/>
          <a:ext cx="8724403" cy="2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956377" y="1278736"/>
            <a:ext cx="1187624" cy="40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84984"/>
            <a:ext cx="88924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1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1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</a:t>
            </a: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экспертизы, изготовление технической документации на объекты муниципальной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(12 объектов)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находящихся в муниципальной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отопление, страхование, налоги, ремонт парома СП-16)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независимой оценки рыночной стоимости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собственности (45 объектов)</a:t>
            </a:r>
          </a:p>
          <a:p>
            <a:pPr marL="342900" indent="-342900">
              <a:buFontTx/>
              <a:buChar char="-"/>
              <a:defRPr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1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распоряжение земельными </a:t>
            </a:r>
            <a:r>
              <a:rPr lang="ru-RU" sz="2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</a:p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кадастровых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</a:p>
          <a:p>
            <a:pPr>
              <a:defRPr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87533"/>
              </p:ext>
            </p:extLst>
          </p:nvPr>
        </p:nvGraphicFramePr>
        <p:xfrm>
          <a:off x="1619671" y="3356992"/>
          <a:ext cx="1598541" cy="428862"/>
        </p:xfrm>
        <a:graphic>
          <a:graphicData uri="http://schemas.openxmlformats.org/drawingml/2006/table">
            <a:tbl>
              <a:tblPr/>
              <a:tblGrid>
                <a:gridCol w="1598541"/>
              </a:tblGrid>
              <a:tr h="4288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4622"/>
              </p:ext>
            </p:extLst>
          </p:nvPr>
        </p:nvGraphicFramePr>
        <p:xfrm>
          <a:off x="5868144" y="3356992"/>
          <a:ext cx="1584176" cy="36576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2137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439" y="44625"/>
            <a:ext cx="7990009" cy="1373013"/>
          </a:xfrm>
        </p:spPr>
        <p:txBody>
          <a:bodyPr anchor="t"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956377" y="1278736"/>
            <a:ext cx="1187624" cy="40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6604878"/>
              </p:ext>
            </p:extLst>
          </p:nvPr>
        </p:nvGraphicFramePr>
        <p:xfrm>
          <a:off x="107504" y="841083"/>
          <a:ext cx="8928992" cy="323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521129"/>
            <a:ext cx="3094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плановых показателей по доходам от использования муниципального имущества (аренда и продажа), от арендной платы за земельные участки, продажи земельных участков, без учета поступлений ранее образовавшейся задолженности,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006" y="3521129"/>
            <a:ext cx="2434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площади земельных участков, являющихся объектами налогообложения земельным налогом и аренды, в общей площади земельного потенциала муниципального района,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5" y="4221088"/>
            <a:ext cx="2754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задолженности за аренду муниципального имущества и земельных участков (к уровню прошлого года), %</a:t>
            </a:r>
          </a:p>
        </p:txBody>
      </p:sp>
    </p:spTree>
    <p:extLst>
      <p:ext uri="{BB962C8B-B14F-4D97-AF65-F5344CB8AC3E}">
        <p14:creationId xmlns:p14="http://schemas.microsoft.com/office/powerpoint/2010/main" val="3176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4"/>
          <p:cNvSpPr>
            <a:spLocks noGrp="1"/>
          </p:cNvSpPr>
          <p:nvPr>
            <p:ph idx="1"/>
          </p:nvPr>
        </p:nvSpPr>
        <p:spPr>
          <a:xfrm>
            <a:off x="-108520" y="188639"/>
            <a:ext cx="9252520" cy="648073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(10 774,7 тыс. руб.)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2400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sz="2400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08720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878,6 тыс</a:t>
            </a: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водопроводных сетей в п. Рейд, Горского с/п</a:t>
            </a:r>
          </a:p>
          <a:p>
            <a:r>
              <a:rPr lang="ru-RU" alt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1007,2 </a:t>
            </a:r>
            <a:r>
              <a:rPr lang="ru-RU" altLang="ru-RU" sz="2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alt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водопроводных сетей в </a:t>
            </a:r>
            <a:r>
              <a:rPr lang="ru-RU" alt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Пермяково</a:t>
            </a:r>
            <a:r>
              <a:rPr lang="ru-RU" alt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Паклинского</a:t>
            </a:r>
            <a:r>
              <a:rPr lang="ru-RU" alt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с/п</a:t>
            </a:r>
            <a:endParaRPr lang="ru-RU" altLang="ru-RU" sz="2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5 324,1 тыс. руб.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с/п</a:t>
            </a:r>
            <a:endParaRPr lang="ru-RU" altLang="ru-RU" sz="2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2022" y="2935097"/>
            <a:ext cx="6435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860,2</a:t>
            </a:r>
            <a:r>
              <a:rPr lang="ru-RU" alt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altLang="ru-RU" sz="22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под культурно-досуговый центр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Верхнедавыдовском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с/п (объект сдан в 2017г)</a:t>
            </a:r>
            <a:endParaRPr lang="ru-RU" alt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607056" y="5596582"/>
            <a:ext cx="6285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1475,7 тыс.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для газоснабжения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с.Кузнечиха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Пальского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с/п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fau-4\Desktop\LcCUYvL5r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3" y="2402018"/>
            <a:ext cx="2016224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u-4\Desktop\dscf1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3" y="883826"/>
            <a:ext cx="20058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8799" y="4265220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1 228,9</a:t>
            </a:r>
            <a:r>
              <a:rPr lang="ru-RU" alt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по 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ПСД для газоснабжения с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Богомягково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Монастырка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Верхнедавыдовского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с/п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fau-4\Desktop\fe5e0aa5c39d269f925672a7b7a30a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7" y="3994646"/>
            <a:ext cx="2005800" cy="12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au-4\Desktop\26aeg3fwpzk0wkw80kgkosc0k8w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1" y="5373216"/>
            <a:ext cx="2176105" cy="13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3859"/>
              </p:ext>
            </p:extLst>
          </p:nvPr>
        </p:nvGraphicFramePr>
        <p:xfrm>
          <a:off x="179673" y="476250"/>
          <a:ext cx="8856984" cy="5845766"/>
        </p:xfrm>
        <a:graphic>
          <a:graphicData uri="http://schemas.openxmlformats.org/drawingml/2006/table">
            <a:tbl>
              <a:tblPr/>
              <a:tblGrid>
                <a:gridCol w="3456223"/>
                <a:gridCol w="1310456"/>
                <a:gridCol w="1351745"/>
                <a:gridCol w="1351745"/>
                <a:gridCol w="1386815"/>
              </a:tblGrid>
              <a:tr h="845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178" marR="6178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178" marR="6178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99103,0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91393,6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-7709,4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92,3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Содержание</a:t>
                      </a:r>
                      <a:r>
                        <a:rPr lang="ru-RU" sz="2200" b="0" i="0" u="none" strike="noStrike" baseline="0" dirty="0" smtClean="0">
                          <a:effectLst/>
                          <a:latin typeface="Times New Roman"/>
                        </a:rPr>
                        <a:t> ОМСУ</a:t>
                      </a:r>
                    </a:p>
                    <a:p>
                      <a:pPr algn="l" fontAlgn="ctr"/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23351,5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23014,5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-337,0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Резервный фонд</a:t>
                      </a:r>
                    </a:p>
                    <a:p>
                      <a:pPr algn="l" fontAlgn="ctr"/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effectLst/>
                          <a:latin typeface="Times New Roman"/>
                        </a:rPr>
                        <a:t>3196,7</a:t>
                      </a:r>
                      <a:endParaRPr lang="ru-RU" sz="2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-3196,7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Мероприятия по организации оздоровления и отдыха детей (182 чел.)</a:t>
                      </a:r>
                    </a:p>
                    <a:p>
                      <a:pPr algn="l" fontAlgn="ctr"/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2814,1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2778,4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-35,7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8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Проведение культурно-массовых и спортивных мероприятий некоммерческими организациями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2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56863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254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</a:t>
            </a:r>
            <a:r>
              <a:rPr lang="ru-RU" altLang="ru-RU" sz="2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25992"/>
              </p:ext>
            </p:extLst>
          </p:nvPr>
        </p:nvGraphicFramePr>
        <p:xfrm>
          <a:off x="179513" y="620689"/>
          <a:ext cx="8856984" cy="6122066"/>
        </p:xfrm>
        <a:graphic>
          <a:graphicData uri="http://schemas.openxmlformats.org/drawingml/2006/table">
            <a:tbl>
              <a:tblPr/>
              <a:tblGrid>
                <a:gridCol w="4248471"/>
                <a:gridCol w="1152128"/>
                <a:gridCol w="1296144"/>
                <a:gridCol w="936104"/>
                <a:gridCol w="1224137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Обеспечение работников бюджетных учреждений путевками на санаторно-курортное лечение (23 чел.)</a:t>
                      </a:r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Расходы н</a:t>
                      </a:r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а мероприятия по ликвидации </a:t>
                      </a:r>
                      <a:r>
                        <a:rPr lang="ru-RU" sz="2200" b="0" i="0" u="none" strike="noStrike" dirty="0" err="1" smtClean="0">
                          <a:effectLst/>
                          <a:latin typeface="Times New Roman"/>
                        </a:rPr>
                        <a:t>Осинского</a:t>
                      </a:r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 муниципального фонда поддержки малого предпринимательства и развития сельского хозяйства</a:t>
                      </a:r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Расходы на исполнение решений суда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59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Компенсация расходов по проведению выборов в представительный орган вновь образованного муниципального образования (Горское поселение)</a:t>
                      </a:r>
                      <a:endParaRPr kumimoji="0" lang="ru-RU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0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588604"/>
              </p:ext>
            </p:extLst>
          </p:nvPr>
        </p:nvGraphicFramePr>
        <p:xfrm>
          <a:off x="14182" y="2919413"/>
          <a:ext cx="4834044" cy="389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864096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Структура доходов </a:t>
            </a:r>
            <a:r>
              <a:rPr lang="ru-RU" altLang="ru-RU" sz="2800" b="1" dirty="0">
                <a:solidFill>
                  <a:srgbClr val="000000"/>
                </a:solidFill>
              </a:rPr>
              <a:t>2018 год </a:t>
            </a:r>
            <a:br>
              <a:rPr lang="ru-RU" altLang="ru-RU" sz="2800" b="1" dirty="0">
                <a:solidFill>
                  <a:srgbClr val="000000"/>
                </a:solidFill>
              </a:rPr>
            </a:br>
            <a:endParaRPr lang="ru-RU" altLang="ru-RU" sz="2800" dirty="0" smtClean="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375791" y="836712"/>
            <a:ext cx="2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pitchFamily="34" charset="0"/>
              </a:rPr>
              <a:t>822 272,4 тыс. руб.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0365" y="2148342"/>
            <a:ext cx="142875" cy="144463"/>
          </a:xfrm>
          <a:prstGeom prst="rect">
            <a:avLst/>
          </a:prstGeom>
          <a:solidFill>
            <a:srgbClr val="0099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3336762" y="1298377"/>
            <a:ext cx="259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Налоговые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доходы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3301136" y="1667709"/>
            <a:ext cx="259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Неналоговые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доходы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3375791" y="2035908"/>
            <a:ext cx="345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Безвозмездные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поступления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301136" y="2405240"/>
            <a:ext cx="2088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Дотации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059753" y="1787287"/>
            <a:ext cx="144487" cy="130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0301" y="2472226"/>
            <a:ext cx="142875" cy="146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86554"/>
              </p:ext>
            </p:extLst>
          </p:nvPr>
        </p:nvGraphicFramePr>
        <p:xfrm>
          <a:off x="1547664" y="2774572"/>
          <a:ext cx="5616623" cy="367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040333" y="1410018"/>
            <a:ext cx="142875" cy="1460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91912"/>
              </p:ext>
            </p:extLst>
          </p:nvPr>
        </p:nvGraphicFramePr>
        <p:xfrm>
          <a:off x="107505" y="476250"/>
          <a:ext cx="8928992" cy="6199880"/>
        </p:xfrm>
        <a:graphic>
          <a:graphicData uri="http://schemas.openxmlformats.org/drawingml/2006/table">
            <a:tbl>
              <a:tblPr/>
              <a:tblGrid>
                <a:gridCol w="4032447"/>
                <a:gridCol w="1224136"/>
                <a:gridCol w="1152130"/>
                <a:gridCol w="1342668"/>
                <a:gridCol w="1177611"/>
              </a:tblGrid>
              <a:tr h="683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федеральным законом от 12 января 1995г.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№ 5-ФЗ "О ветеранах« (2шт.)</a:t>
                      </a:r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1419,0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7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федеральным законом от 24 ноября 1995г. </a:t>
                      </a:r>
                    </a:p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№ 181-ФЗ "О социальной защите инвалидов в РФ« (2 шт.)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Возмещение части процентной ставки по долгосрочным, среднесрочным и краткосрочным кредитам, взятым малыми формами хозяйствования (28 чел)</a:t>
                      </a:r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-294,2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85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95898"/>
              </p:ext>
            </p:extLst>
          </p:nvPr>
        </p:nvGraphicFramePr>
        <p:xfrm>
          <a:off x="199020" y="980728"/>
          <a:ext cx="8928992" cy="4869000"/>
        </p:xfrm>
        <a:graphic>
          <a:graphicData uri="http://schemas.openxmlformats.org/drawingml/2006/table">
            <a:tbl>
              <a:tblPr/>
              <a:tblGrid>
                <a:gridCol w="4032447"/>
                <a:gridCol w="1224136"/>
                <a:gridCol w="1152130"/>
                <a:gridCol w="1342668"/>
                <a:gridCol w="1177611"/>
              </a:tblGrid>
              <a:tr h="69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Ремонт автомобильных дорог общего пользования местного значения, находящихся на территории Пермского края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26256,2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26256,2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9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Строительный контроль в отношении автодорог в границах Осинского городского поселения </a:t>
                      </a:r>
                      <a:endParaRPr lang="ru-RU" sz="2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58,0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526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54459"/>
              </p:ext>
            </p:extLst>
          </p:nvPr>
        </p:nvGraphicFramePr>
        <p:xfrm>
          <a:off x="107504" y="404665"/>
          <a:ext cx="9036495" cy="6178233"/>
        </p:xfrm>
        <a:graphic>
          <a:graphicData uri="http://schemas.openxmlformats.org/drawingml/2006/table">
            <a:tbl>
              <a:tblPr/>
              <a:tblGrid>
                <a:gridCol w="4226748"/>
                <a:gridCol w="1165999"/>
                <a:gridCol w="1093126"/>
                <a:gridCol w="1358833"/>
                <a:gridCol w="1191789"/>
              </a:tblGrid>
              <a:tr h="544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36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0" u="none" strike="noStrike" dirty="0" smtClean="0">
                          <a:effectLst/>
                          <a:latin typeface="Times New Roman"/>
                        </a:rPr>
                        <a:t>Приобретение жилых помещений для формирования специализированного жилищного фонда для обеспечения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 (8 квартир)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11176,3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7425,5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-3750,8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66,4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53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0" u="none" strike="noStrike" dirty="0" smtClean="0">
                          <a:effectLst/>
                          <a:latin typeface="Times New Roman"/>
                        </a:rPr>
                        <a:t>Возмещение ТК «Виктория» недополученных доходов от перевозки граждан с использованием социальных проездных документов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113,0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113,0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2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74413"/>
              </p:ext>
            </p:extLst>
          </p:nvPr>
        </p:nvGraphicFramePr>
        <p:xfrm>
          <a:off x="107505" y="476251"/>
          <a:ext cx="8928993" cy="6067043"/>
        </p:xfrm>
        <a:graphic>
          <a:graphicData uri="http://schemas.openxmlformats.org/drawingml/2006/table">
            <a:tbl>
              <a:tblPr/>
              <a:tblGrid>
                <a:gridCol w="4032448"/>
                <a:gridCol w="1224136"/>
                <a:gridCol w="1152130"/>
                <a:gridCol w="1342668"/>
                <a:gridCol w="1177611"/>
              </a:tblGrid>
              <a:tr h="835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Бюджетные инвестиции МУП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«Тепловые сети» 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в объекты </a:t>
                      </a:r>
                      <a:r>
                        <a:rPr lang="ru-RU" sz="2000" b="0" i="1" u="none" strike="noStrike" dirty="0" smtClean="0">
                          <a:effectLst/>
                          <a:latin typeface="Times New Roman"/>
                        </a:rPr>
                        <a:t>«Блочные котлы наружного размещения по адресу: с. </a:t>
                      </a:r>
                      <a:r>
                        <a:rPr lang="ru-RU" sz="2000" b="0" i="1" u="none" strike="noStrike" dirty="0" err="1" smtClean="0">
                          <a:effectLst/>
                          <a:latin typeface="Times New Roman"/>
                        </a:rPr>
                        <a:t>Гамицы</a:t>
                      </a:r>
                      <a:r>
                        <a:rPr lang="ru-RU" sz="2000" b="0" i="1" u="none" strike="noStrike" dirty="0" smtClean="0">
                          <a:effectLst/>
                          <a:latin typeface="Times New Roman"/>
                        </a:rPr>
                        <a:t>, ул. Мира, д. 1 и ул. Садовая, д. 7» 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8703,5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8703,5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baseline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2200" b="0" i="1" u="none" strike="noStrike" smtClean="0">
                          <a:effectLst/>
                          <a:latin typeface="Times New Roman"/>
                        </a:rPr>
                        <a:t>Распределительный </a:t>
                      </a:r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газопровод      </a:t>
                      </a:r>
                      <a:r>
                        <a:rPr lang="en-US" sz="2200" b="0" i="1" u="none" strike="noStrike" dirty="0" smtClean="0">
                          <a:effectLst/>
                          <a:latin typeface="Times New Roman"/>
                        </a:rPr>
                        <a:t>c.</a:t>
                      </a:r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200" b="0" i="1" u="none" strike="noStrike" dirty="0" err="1" smtClean="0">
                          <a:effectLst/>
                          <a:latin typeface="Times New Roman"/>
                        </a:rPr>
                        <a:t>Кузнечиха</a:t>
                      </a:r>
                      <a:endParaRPr lang="ru-RU" sz="22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ru-RU" sz="22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ru-RU" sz="22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  Ремонт водопроводных сетей </a:t>
                      </a:r>
                    </a:p>
                    <a:p>
                      <a:pPr algn="l" fontAlgn="ctr"/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д. </a:t>
                      </a:r>
                      <a:r>
                        <a:rPr lang="ru-RU" sz="2200" b="0" i="1" u="none" strike="noStrike" dirty="0" err="1" smtClean="0">
                          <a:effectLst/>
                          <a:latin typeface="Times New Roman"/>
                        </a:rPr>
                        <a:t>Пермяково</a:t>
                      </a:r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endParaRPr lang="ru-RU" sz="22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ru-RU" sz="22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2200" b="0" i="1" u="none" strike="noStrike" baseline="0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Реконструкция здания под культурно-досуговый центр  </a:t>
                      </a:r>
                    </a:p>
                    <a:p>
                      <a:pPr algn="l" fontAlgn="ctr"/>
                      <a:r>
                        <a:rPr lang="ru-RU" sz="2200" b="0" i="1" u="none" strike="noStrike" dirty="0" smtClean="0">
                          <a:effectLst/>
                          <a:latin typeface="Times New Roman"/>
                        </a:rPr>
                        <a:t>с. В. Давыдовка</a:t>
                      </a:r>
                      <a:endParaRPr lang="ru-RU" sz="22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7931,2</a:t>
                      </a: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1885,8</a:t>
                      </a: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860,2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7931,2</a:t>
                      </a: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1885,8</a:t>
                      </a: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860,2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98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3597"/>
              </p:ext>
            </p:extLst>
          </p:nvPr>
        </p:nvGraphicFramePr>
        <p:xfrm>
          <a:off x="197664" y="476250"/>
          <a:ext cx="8928992" cy="6203847"/>
        </p:xfrm>
        <a:graphic>
          <a:graphicData uri="http://schemas.openxmlformats.org/drawingml/2006/table">
            <a:tbl>
              <a:tblPr/>
              <a:tblGrid>
                <a:gridCol w="4140175"/>
                <a:gridCol w="1152128"/>
                <a:gridCol w="1116410"/>
                <a:gridCol w="1342668"/>
                <a:gridCol w="1177611"/>
              </a:tblGrid>
              <a:tr h="692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% исполнения</a:t>
                      </a: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sng" strike="noStrike" dirty="0" smtClean="0">
                          <a:effectLst/>
                          <a:latin typeface="Times New Roman"/>
                        </a:rPr>
                        <a:t>Реализация мероприятий в рамках ФЦП «Устойчивое развитие сельских территорий на 2014-2017 годы и на период до 2020г» :</a:t>
                      </a:r>
                      <a:r>
                        <a:rPr lang="ru-RU" sz="2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0" i="1" u="none" strike="noStrike" dirty="0" smtClean="0">
                          <a:effectLst/>
                          <a:latin typeface="Times New Roman"/>
                        </a:rPr>
                        <a:t>улучшение жилищных условий молодых семей и молодых специалистов, проживающих в сельской местности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r>
                        <a:rPr kumimoji="0" lang="ru-RU" sz="2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Пальское</a:t>
                      </a: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поселение (1 семья)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Верхнедавыдовское</a:t>
                      </a: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поселение (1с)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0" i="1" u="none" strike="noStrike" dirty="0" smtClean="0">
                          <a:effectLst/>
                          <a:latin typeface="Times New Roman"/>
                        </a:rPr>
                        <a:t>распределительный газопровод для газоснабжения жилых домов </a:t>
                      </a:r>
                      <a:r>
                        <a:rPr lang="ru-RU" sz="2100" b="0" i="0" u="none" strike="noStrike" dirty="0" smtClean="0">
                          <a:effectLst/>
                          <a:latin typeface="Times New Roman"/>
                        </a:rPr>
                        <a:t>по ул. Луговая, Полевая, Северная д. </a:t>
                      </a:r>
                      <a:r>
                        <a:rPr lang="ru-RU" sz="2100" b="0" i="0" u="none" strike="noStrike" dirty="0" err="1" smtClean="0">
                          <a:effectLst/>
                          <a:latin typeface="Times New Roman"/>
                        </a:rPr>
                        <a:t>Язлова</a:t>
                      </a:r>
                      <a:r>
                        <a:rPr lang="ru-RU" sz="2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100" b="0" i="0" u="none" strike="noStrike" dirty="0" err="1" smtClean="0">
                          <a:effectLst/>
                          <a:latin typeface="Times New Roman"/>
                        </a:rPr>
                        <a:t>Осинского</a:t>
                      </a:r>
                      <a:r>
                        <a:rPr lang="ru-RU" sz="2100" b="0" i="0" u="none" strike="noStrike" dirty="0" smtClean="0">
                          <a:effectLst/>
                          <a:latin typeface="Times New Roman"/>
                        </a:rPr>
                        <a:t> района</a:t>
                      </a:r>
                      <a:endParaRPr lang="ru-RU" sz="2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7822,4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1108,1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1108,1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5606,2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7822,4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1108,1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1108,1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5606,2</a:t>
                      </a:r>
                      <a:endParaRPr lang="ru-RU" sz="2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2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3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  <a:p>
                      <a:pPr algn="ctr" fontAlgn="ctr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78" marR="74147" marT="6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88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F9689839-7263-4F73-B06F-2BC50E8726D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45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4656138"/>
            <a:ext cx="74168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AE422C"/>
                </a:solidFill>
                <a:latin typeface="Times New Roman" pitchFamily="18" charset="0"/>
                <a:cs typeface="Times New Roman" pitchFamily="18" charset="0"/>
              </a:rPr>
              <a:t>Ждем Вас по адресу: </a:t>
            </a:r>
            <a:endParaRPr lang="en-US" sz="4400" b="1" kern="0" dirty="0">
              <a:solidFill>
                <a:srgbClr val="AE42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>
                <a:solidFill>
                  <a:srgbClr val="AE422C"/>
                </a:solidFill>
                <a:latin typeface="Times New Roman" pitchFamily="18" charset="0"/>
                <a:cs typeface="Times New Roman" pitchFamily="18" charset="0"/>
              </a:rPr>
              <a:t>http:fauosa.ru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AE422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 r="1374" b="69433"/>
          <a:stretch/>
        </p:blipFill>
        <p:spPr bwMode="auto">
          <a:xfrm>
            <a:off x="0" y="1556792"/>
            <a:ext cx="9144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3429000"/>
            <a:ext cx="1800200" cy="79208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2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240088"/>
          </a:xfrm>
        </p:spPr>
        <p:txBody>
          <a:bodyPr/>
          <a:lstStyle/>
          <a:p>
            <a:pPr algn="ctr" eaLnBrk="1" hangingPunct="1"/>
            <a:r>
              <a:rPr lang="ru-RU" altLang="ru-RU" sz="4800" b="1" i="1" smtClean="0">
                <a:solidFill>
                  <a:schemeClr val="tx1"/>
                </a:solidFill>
                <a:latin typeface="Times New Roman" pitchFamily="18" charset="0"/>
              </a:rPr>
              <a:t>Спасибо </a:t>
            </a:r>
            <a:br>
              <a:rPr lang="ru-RU" altLang="ru-RU" sz="4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800" b="1" i="1" smtClean="0">
                <a:solidFill>
                  <a:schemeClr val="tx1"/>
                </a:solidFill>
                <a:latin typeface="Times New Roman" pitchFamily="18" charset="0"/>
              </a:rPr>
              <a:t>за внимание!</a:t>
            </a:r>
          </a:p>
        </p:txBody>
      </p:sp>
      <p:sp>
        <p:nvSpPr>
          <p:cNvPr id="6041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550386A5-956F-4628-836A-225D50BAB2FD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46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5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25313"/>
              </p:ext>
            </p:extLst>
          </p:nvPr>
        </p:nvGraphicFramePr>
        <p:xfrm>
          <a:off x="107504" y="1196752"/>
          <a:ext cx="8893174" cy="5434206"/>
        </p:xfrm>
        <a:graphic>
          <a:graphicData uri="http://schemas.openxmlformats.org/drawingml/2006/table">
            <a:tbl>
              <a:tblPr/>
              <a:tblGrid>
                <a:gridCol w="2988965"/>
                <a:gridCol w="1185677"/>
                <a:gridCol w="1234092"/>
                <a:gridCol w="1468663"/>
                <a:gridCol w="1080120"/>
                <a:gridCol w="935657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источника доходов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от плана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 вес%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 бюджета</a:t>
                      </a: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314581,2</a:t>
                      </a:r>
                    </a:p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316659,6</a:t>
                      </a:r>
                    </a:p>
                    <a:p>
                      <a:pPr algn="ctr"/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  <a:p>
                      <a:pPr algn="ctr"/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других уровней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Краевые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Поселений</a:t>
                      </a: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514096,8</a:t>
                      </a: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15625,3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492688,1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5783,4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507312,4</a:t>
                      </a: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15243,5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486407,4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5661,5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-6784,4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-381,8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-6280,7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-121,9</a:t>
                      </a: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61,7</a:t>
                      </a: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59,1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прошлых лет </a:t>
                      </a:r>
                    </a:p>
                  </a:txBody>
                  <a:tcPr marL="91434" marR="91434"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-1699,6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1699,6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-0,2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826978,4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822272,4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-4706,0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9" marB="4572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9783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Основные </a:t>
            </a:r>
            <a:r>
              <a:rPr lang="ru-RU" sz="2400" b="1" i="1" dirty="0">
                <a:solidFill>
                  <a:schemeClr val="tx1"/>
                </a:solidFill>
              </a:rPr>
              <a:t>характеристики исполнения бюджета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по доходам за 2018 год  (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тыс.руб</a:t>
            </a:r>
            <a:r>
              <a:rPr lang="ru-RU" sz="2400" b="1" i="1" dirty="0" smtClean="0">
                <a:solidFill>
                  <a:schemeClr val="tx1"/>
                </a:solidFill>
              </a:rPr>
              <a:t>.)</a:t>
            </a: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768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8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4048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собственных доходов 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6237" name="Group 9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5967830"/>
              </p:ext>
            </p:extLst>
          </p:nvPr>
        </p:nvGraphicFramePr>
        <p:xfrm>
          <a:off x="179512" y="548680"/>
          <a:ext cx="8856984" cy="6360434"/>
        </p:xfrm>
        <a:graphic>
          <a:graphicData uri="http://schemas.openxmlformats.org/drawingml/2006/table">
            <a:tbl>
              <a:tblPr/>
              <a:tblGrid>
                <a:gridCol w="3816424"/>
                <a:gridCol w="1440160"/>
                <a:gridCol w="1512168"/>
                <a:gridCol w="1359315"/>
                <a:gridCol w="728917"/>
              </a:tblGrid>
              <a:tr h="36004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от плана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3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143379,1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142081,5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-1297,6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101338,2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101009,9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3341,9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3591,1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+249,2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(ЕНВД)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17409,9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16011,1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(транспорт. нал.)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17758,7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18037,8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+279,1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3530,4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3431,6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3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67830,4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71206,4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+3376,0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88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58352,4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58341,2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4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2149,3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4771,4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1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природными ресурсами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351,7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410,6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по компенсации затрат гос-ва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872,7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999,2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4382,3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4920,9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+538,6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1722,0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1763,1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+41,1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3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краевого бюджета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103371,7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103371,7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426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</a:txBody>
                  <a:tcPr marL="90006" marR="90006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314581,2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316659,6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+2078,4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8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4313"/>
            <a:ext cx="8229600" cy="4048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безвозмездных поступлений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6237" name="Group 9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6091720"/>
              </p:ext>
            </p:extLst>
          </p:nvPr>
        </p:nvGraphicFramePr>
        <p:xfrm>
          <a:off x="179512" y="620688"/>
          <a:ext cx="8856984" cy="5832646"/>
        </p:xfrm>
        <a:graphic>
          <a:graphicData uri="http://schemas.openxmlformats.org/drawingml/2006/table">
            <a:tbl>
              <a:tblPr/>
              <a:tblGrid>
                <a:gridCol w="3312368"/>
                <a:gridCol w="1534610"/>
                <a:gridCol w="1532839"/>
                <a:gridCol w="1442188"/>
                <a:gridCol w="1034979"/>
              </a:tblGrid>
              <a:tr h="65964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плана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других уровней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514096,8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507312,4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-6784,4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85066,5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84789,7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-276,8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412429,9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407792,5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-4637,4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16600,4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14730,2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-1870,2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прошлого года в край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-1699,6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-1699,6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512397,2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505612,8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-6784,4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налоговым платежам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бюджеты разных уровней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83668"/>
              </p:ext>
            </p:extLst>
          </p:nvPr>
        </p:nvGraphicFramePr>
        <p:xfrm>
          <a:off x="107505" y="1196752"/>
          <a:ext cx="8928992" cy="5512717"/>
        </p:xfrm>
        <a:graphic>
          <a:graphicData uri="http://schemas.openxmlformats.org/drawingml/2006/table">
            <a:tbl>
              <a:tblPr/>
              <a:tblGrid>
                <a:gridCol w="1992420"/>
                <a:gridCol w="1607979"/>
                <a:gridCol w="1512168"/>
                <a:gridCol w="1512168"/>
                <a:gridCol w="1368152"/>
                <a:gridCol w="936105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налога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01.01.2017г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01.01.2018г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01.01.2019г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2018года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2017году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3806,0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3539,0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+776,0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1226,0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+864,0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организаций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физ.лиц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11808,0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12867,0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22430,0</a:t>
                      </a:r>
                      <a:endParaRPr lang="ru-RU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+9563,0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сельсхоз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налог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+92,0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335,9%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17564,0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29235,0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+11295,0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240088"/>
          </a:xfrm>
        </p:spPr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chemeClr val="tx1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150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D6B8CCA7-43D5-4D7B-8A2D-CCC5741BCD9F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9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3544</Words>
  <Application>Microsoft Office PowerPoint</Application>
  <PresentationFormat>Экран (4:3)</PresentationFormat>
  <Paragraphs>874</Paragraphs>
  <Slides>46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Поток</vt:lpstr>
      <vt:lpstr>Тема Office</vt:lpstr>
      <vt:lpstr>Презентация PowerPoint</vt:lpstr>
      <vt:lpstr>Основные характеристики бюджета  Осинского муниципального района, тыс. рублей</vt:lpstr>
      <vt:lpstr>Доходы бюджета</vt:lpstr>
      <vt:lpstr>Структура доходов 2018 год  </vt:lpstr>
      <vt:lpstr>                                                                                                                    Основные характеристики исполнения бюджета  по доходам за 2018 год  ( тыс.руб.)</vt:lpstr>
      <vt:lpstr>Структура  собственных доходов  (тыс. руб.)</vt:lpstr>
      <vt:lpstr>Структура  безвозмездных поступлений (тыс. руб.)</vt:lpstr>
      <vt:lpstr>Задолженность по налоговым платежам  в бюджеты разных уровней</vt:lpstr>
      <vt:lpstr>Расходы бюджета</vt:lpstr>
      <vt:lpstr>Презентация PowerPoint</vt:lpstr>
      <vt:lpstr>Структура расходов бюджета по источникам финансирования (807,8 млн.руб.)</vt:lpstr>
      <vt:lpstr>Презентация PowerPoint</vt:lpstr>
      <vt:lpstr>Презентация PowerPoint</vt:lpstr>
      <vt:lpstr>Презентация PowerPoint</vt:lpstr>
      <vt:lpstr>Функционально-целевое направление «Социальная политика»</vt:lpstr>
      <vt:lpstr>Презентация PowerPoint</vt:lpstr>
      <vt:lpstr>Значимые мероприятия в области культуры за 2018 год</vt:lpstr>
      <vt:lpstr>Целевые показатели муниципальной программы</vt:lpstr>
      <vt:lpstr>Муниципальная программа  «Развитие физической культуры, спорта и формирование здорового образа жизни в Осинском муниципальном районе»</vt:lpstr>
      <vt:lpstr>Значимые мероприятия в области физической культуры за 2018 год</vt:lpstr>
      <vt:lpstr>Целевые показатели муниципальной программы</vt:lpstr>
      <vt:lpstr>Презентация PowerPoint</vt:lpstr>
      <vt:lpstr>Презентация PowerPoint</vt:lpstr>
      <vt:lpstr>Муниципальная программа  «Развитие системы образования Осинского муниципального района»</vt:lpstr>
      <vt:lpstr>Целевые показатели муниципальной программы</vt:lpstr>
      <vt:lpstr>Функционально-целевое направление «Экономическое развитие»</vt:lpstr>
      <vt:lpstr>Муниципальная программа  «Развитие сельского хозяйства Осинского муниципального района»</vt:lpstr>
      <vt:lpstr>Целевые показатели муниципальной программы</vt:lpstr>
      <vt:lpstr>    Муниципальная программа   «Развитие сферы предпринимательства  Осинского муниципального района»     </vt:lpstr>
      <vt:lpstr>    Целевые показатели муниципальной программы   </vt:lpstr>
      <vt:lpstr>Муниципальная программа «Развитие транспортной системы  Осинского муниципального района»</vt:lpstr>
      <vt:lpstr>Презентация PowerPoint</vt:lpstr>
      <vt:lpstr>Презентация PowerPoint</vt:lpstr>
      <vt:lpstr>Целевые показатели муниципальной программы</vt:lpstr>
      <vt:lpstr>Муниципальная программа  «Эффективное управление земельными ресурсами и имуществом Осинского муниципального района»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Бобынина_Наталья</dc:creator>
  <cp:lastModifiedBy>Кузнецова Л.П.</cp:lastModifiedBy>
  <cp:revision>689</cp:revision>
  <cp:lastPrinted>2019-05-13T05:52:56Z</cp:lastPrinted>
  <dcterms:created xsi:type="dcterms:W3CDTF">2016-11-01T08:06:54Z</dcterms:created>
  <dcterms:modified xsi:type="dcterms:W3CDTF">2019-05-14T07:04:12Z</dcterms:modified>
</cp:coreProperties>
</file>